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825" r:id="rId2"/>
    <p:sldId id="999" r:id="rId3"/>
    <p:sldId id="2293" r:id="rId4"/>
    <p:sldId id="2294" r:id="rId5"/>
    <p:sldId id="2295" r:id="rId6"/>
    <p:sldId id="2296" r:id="rId7"/>
    <p:sldId id="2297" r:id="rId8"/>
    <p:sldId id="2298" r:id="rId9"/>
    <p:sldId id="2299" r:id="rId10"/>
    <p:sldId id="2300" r:id="rId11"/>
    <p:sldId id="2301" r:id="rId12"/>
    <p:sldId id="2302" r:id="rId13"/>
    <p:sldId id="2303" r:id="rId14"/>
    <p:sldId id="2304" r:id="rId15"/>
    <p:sldId id="2305" r:id="rId16"/>
    <p:sldId id="2306" r:id="rId17"/>
    <p:sldId id="2307" r:id="rId18"/>
    <p:sldId id="2308" r:id="rId19"/>
    <p:sldId id="2309" r:id="rId20"/>
    <p:sldId id="2310" r:id="rId21"/>
    <p:sldId id="2311" r:id="rId22"/>
    <p:sldId id="2312" r:id="rId23"/>
    <p:sldId id="2313" r:id="rId24"/>
    <p:sldId id="2314" r:id="rId25"/>
    <p:sldId id="2315" r:id="rId26"/>
    <p:sldId id="2316" r:id="rId27"/>
    <p:sldId id="2317" r:id="rId28"/>
    <p:sldId id="2318" r:id="rId29"/>
    <p:sldId id="2319" r:id="rId30"/>
    <p:sldId id="2320" r:id="rId31"/>
    <p:sldId id="2321" r:id="rId32"/>
    <p:sldId id="2322" r:id="rId33"/>
    <p:sldId id="2323" r:id="rId34"/>
    <p:sldId id="2324" r:id="rId35"/>
    <p:sldId id="2325" r:id="rId36"/>
    <p:sldId id="2326" r:id="rId37"/>
    <p:sldId id="2327" r:id="rId38"/>
    <p:sldId id="2328" r:id="rId39"/>
    <p:sldId id="2329" r:id="rId40"/>
    <p:sldId id="2330" r:id="rId41"/>
    <p:sldId id="2331" r:id="rId42"/>
    <p:sldId id="2332" r:id="rId43"/>
    <p:sldId id="2333" r:id="rId44"/>
    <p:sldId id="2334" r:id="rId45"/>
    <p:sldId id="2335" r:id="rId46"/>
    <p:sldId id="2336" r:id="rId47"/>
    <p:sldId id="2337" r:id="rId48"/>
    <p:sldId id="2338" r:id="rId49"/>
    <p:sldId id="2339" r:id="rId50"/>
    <p:sldId id="2340" r:id="rId51"/>
    <p:sldId id="2341" r:id="rId52"/>
    <p:sldId id="2342" r:id="rId53"/>
    <p:sldId id="2343" r:id="rId54"/>
    <p:sldId id="2344" r:id="rId55"/>
    <p:sldId id="2345" r:id="rId56"/>
    <p:sldId id="2346" r:id="rId57"/>
    <p:sldId id="2347" r:id="rId58"/>
    <p:sldId id="2348" r:id="rId59"/>
    <p:sldId id="2349" r:id="rId60"/>
    <p:sldId id="2350" r:id="rId61"/>
    <p:sldId id="2351" r:id="rId62"/>
    <p:sldId id="2352" r:id="rId63"/>
    <p:sldId id="2353" r:id="rId6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varScale="1">
        <p:scale>
          <a:sx n="82" d="100"/>
          <a:sy n="82" d="100"/>
        </p:scale>
        <p:origin x="108" y="21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2015/01/17</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extLst>
      <p:ext uri="{BB962C8B-B14F-4D97-AF65-F5344CB8AC3E}">
        <p14:creationId xmlns:p14="http://schemas.microsoft.com/office/powerpoint/2010/main" val="6895007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extLst>
      <p:ext uri="{BB962C8B-B14F-4D97-AF65-F5344CB8AC3E}">
        <p14:creationId xmlns:p14="http://schemas.microsoft.com/office/powerpoint/2010/main" val="312268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35</a:t>
            </a:fld>
            <a:endParaRPr lang="en-ZA" dirty="0"/>
          </a:p>
        </p:txBody>
      </p:sp>
    </p:spTree>
    <p:extLst>
      <p:ext uri="{BB962C8B-B14F-4D97-AF65-F5344CB8AC3E}">
        <p14:creationId xmlns:p14="http://schemas.microsoft.com/office/powerpoint/2010/main" val="3316426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templeinstitute.org/current-events/RedHeifer/index.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templeinstitute.org/current-events/RedHeifer/index.html"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templeinstitute.org/current-events/RedHeifer/index.html"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templeinstitute.org/current-events/RedHeifer/index.html"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templeinstitute.org/current-events/RedHeifer/index.html"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templeinstitute.org/current-events/RedHeifer/index.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templeinstitute.org/current-events/RedHeifer/index.html"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SEVEN GOLDEN LAMPSTANDS</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I turned to see the voice which spoke with me. And having turned, I saw seven golden </a:t>
            </a:r>
            <a:r>
              <a:rPr lang="en-ZA" i="1" dirty="0" err="1" smtClean="0">
                <a:solidFill>
                  <a:srgbClr val="004821"/>
                </a:solidFill>
              </a:rPr>
              <a:t>lampstands</a:t>
            </a:r>
            <a:r>
              <a:rPr lang="en-ZA" i="1" dirty="0" smtClean="0">
                <a:solidFill>
                  <a:srgbClr val="004821"/>
                </a:solidFill>
              </a:rPr>
              <a:t>, and in the midst of the seven </a:t>
            </a:r>
            <a:r>
              <a:rPr lang="en-ZA" i="1" dirty="0" err="1" smtClean="0">
                <a:solidFill>
                  <a:srgbClr val="004821"/>
                </a:solidFill>
              </a:rPr>
              <a:t>lampstands</a:t>
            </a:r>
            <a:r>
              <a:rPr lang="en-ZA" i="1" dirty="0" smtClean="0">
                <a:solidFill>
                  <a:srgbClr val="004821"/>
                </a:solidFill>
              </a:rPr>
              <a:t> One like the Son of </a:t>
            </a:r>
            <a:r>
              <a:rPr lang="en-ZA" i="1" dirty="0" err="1" smtClean="0">
                <a:solidFill>
                  <a:srgbClr val="004821"/>
                </a:solidFill>
              </a:rPr>
              <a:t>Aḏam</a:t>
            </a:r>
            <a:r>
              <a:rPr lang="en-ZA" i="1" dirty="0" smtClean="0">
                <a:solidFill>
                  <a:srgbClr val="004821"/>
                </a:solidFill>
              </a:rPr>
              <a:t>, dressed in a robe down to the feet and girded about the chest with a golden band. ... And when I saw Him, I fell at His feet as dead, and He placed His right hand on me, saying, “Do not be afraid, I am the First and the Last, and the living One. And I became dead, and see, I am living forever and ever. </a:t>
            </a:r>
            <a:r>
              <a:rPr lang="en-ZA" i="1" dirty="0" err="1" smtClean="0">
                <a:solidFill>
                  <a:srgbClr val="004821"/>
                </a:solidFill>
              </a:rPr>
              <a:t>Amĕn</a:t>
            </a:r>
            <a:r>
              <a:rPr lang="en-ZA" i="1" dirty="0" smtClean="0">
                <a:solidFill>
                  <a:srgbClr val="004821"/>
                </a:solidFill>
              </a:rPr>
              <a:t>. And I possess the keys of the grave and of death. .. “The secret of the seven stars which you saw in My right hand, and the seven golden </a:t>
            </a:r>
            <a:r>
              <a:rPr lang="en-ZA" i="1" dirty="0" err="1" smtClean="0">
                <a:solidFill>
                  <a:srgbClr val="004821"/>
                </a:solidFill>
              </a:rPr>
              <a:t>lampstands</a:t>
            </a:r>
            <a:r>
              <a:rPr lang="en-ZA" i="1" dirty="0" smtClean="0">
                <a:solidFill>
                  <a:srgbClr val="004821"/>
                </a:solidFill>
              </a:rPr>
              <a:t>: The seven stars are messengers of the seven assemblies, and the seven </a:t>
            </a:r>
            <a:r>
              <a:rPr lang="en-ZA" i="1" dirty="0" err="1" smtClean="0">
                <a:solidFill>
                  <a:srgbClr val="004821"/>
                </a:solidFill>
              </a:rPr>
              <a:t>lampstands</a:t>
            </a:r>
            <a:r>
              <a:rPr lang="en-ZA" i="1" dirty="0" smtClean="0">
                <a:solidFill>
                  <a:srgbClr val="004821"/>
                </a:solidFill>
              </a:rPr>
              <a:t> which you saw are seven assemblies. </a:t>
            </a:r>
          </a:p>
          <a:p>
            <a:pPr algn="ctr">
              <a:lnSpc>
                <a:spcPts val="2300"/>
              </a:lnSpc>
            </a:pPr>
            <a:r>
              <a:rPr lang="en-ZA" b="1" i="1" dirty="0" smtClean="0">
                <a:solidFill>
                  <a:srgbClr val="004821"/>
                </a:solidFill>
              </a:rPr>
              <a:t>(Revelation 1:12-20)</a:t>
            </a:r>
          </a:p>
          <a:p>
            <a:pPr>
              <a:lnSpc>
                <a:spcPts val="2300"/>
              </a:lnSpc>
            </a:pPr>
            <a:r>
              <a:rPr lang="en-ZA" dirty="0" smtClean="0"/>
              <a:t>The Menorah has survived over 3,000 years as a symbol of the Presence of the Father. The Menorah is one of the oldest symbols of Israel. It has been found engraved on rocks, coins, and depicted on ancient mosaics.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MENORAH</a:t>
            </a:r>
            <a:endParaRPr lang="en-ZA" dirty="0"/>
          </a:p>
        </p:txBody>
      </p:sp>
      <p:sp>
        <p:nvSpPr>
          <p:cNvPr id="3" name="Content Placeholder 2"/>
          <p:cNvSpPr>
            <a:spLocks noGrp="1"/>
          </p:cNvSpPr>
          <p:nvPr>
            <p:ph idx="1"/>
          </p:nvPr>
        </p:nvSpPr>
        <p:spPr/>
        <p:txBody>
          <a:bodyPr>
            <a:normAutofit fontScale="92500" lnSpcReduction="20000"/>
          </a:bodyPr>
          <a:lstStyle/>
          <a:p>
            <a:r>
              <a:rPr lang="en-ZA" sz="2600" dirty="0" smtClean="0"/>
              <a:t>The Menorah’s shape of a central stem with branches extending from either side gives the impression of a tree. Even the way the Menorah is described supports that image: stems, branches, flowers, etc.</a:t>
            </a:r>
          </a:p>
          <a:p>
            <a:r>
              <a:rPr lang="en-ZA" sz="2600" dirty="0" smtClean="0"/>
              <a:t>The Menorah by itself is not the light. The Menorah is the stand that holds the lights. The lights are fed by oil. Some translations call Menorahs candlesticks, but they didn’t even have candles back then. Even the translation “</a:t>
            </a:r>
            <a:r>
              <a:rPr lang="en-ZA" sz="2600" i="1" dirty="0" err="1" smtClean="0"/>
              <a:t>lampstand</a:t>
            </a:r>
            <a:r>
              <a:rPr lang="en-ZA" sz="2600" i="1" dirty="0" smtClean="0"/>
              <a:t>” </a:t>
            </a:r>
            <a:r>
              <a:rPr lang="en-ZA" sz="2600" dirty="0" smtClean="0"/>
              <a:t>doesn’t give the true picture of the oil fed Menorah. The true picture of the Menorah:</a:t>
            </a:r>
          </a:p>
          <a:p>
            <a:pPr algn="ctr"/>
            <a:r>
              <a:rPr lang="en-ZA" sz="2600" i="1" dirty="0" smtClean="0">
                <a:solidFill>
                  <a:srgbClr val="004821"/>
                </a:solidFill>
              </a:rPr>
              <a:t>“You are the light of the world. It is impossible for a city to be hidden on a mountain. “Nor do they light a lamp and put it under a basket, but on a </a:t>
            </a:r>
            <a:r>
              <a:rPr lang="en-ZA" sz="2600" i="1" dirty="0" err="1" smtClean="0">
                <a:solidFill>
                  <a:srgbClr val="004821"/>
                </a:solidFill>
              </a:rPr>
              <a:t>lampstand</a:t>
            </a:r>
            <a:r>
              <a:rPr lang="en-ZA" sz="2600" i="1" dirty="0" smtClean="0">
                <a:solidFill>
                  <a:srgbClr val="004821"/>
                </a:solidFill>
              </a:rPr>
              <a:t>, and it shines to all those in the house. “Let your light so shine before men, so that they see your good works and praise your Father who is in the heavens. </a:t>
            </a:r>
            <a:r>
              <a:rPr lang="en-ZA" sz="2600" b="1" i="1" dirty="0" smtClean="0">
                <a:solidFill>
                  <a:srgbClr val="004821"/>
                </a:solidFill>
              </a:rPr>
              <a:t>(Matthew 5:14-16)</a:t>
            </a:r>
          </a:p>
          <a:p>
            <a:pPr algn="ctr"/>
            <a:endParaRPr lang="en-ZA" i="1" dirty="0" smtClean="0">
              <a:solidFill>
                <a:srgbClr val="004821"/>
              </a:solidFill>
            </a:endParaRPr>
          </a:p>
          <a:p>
            <a:pPr algn="ctr"/>
            <a:endParaRPr lang="en-ZA"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solidFill>
                  <a:schemeClr val="accent4">
                    <a:lumMod val="50000"/>
                  </a:schemeClr>
                </a:solidFill>
              </a:rPr>
              <a:t>AND YOU, YOU</a:t>
            </a:r>
            <a:endParaRPr lang="en-ZA" dirty="0">
              <a:solidFill>
                <a:schemeClr val="accent4">
                  <a:lumMod val="50000"/>
                </a:schemeClr>
              </a:solidFill>
            </a:endParaRPr>
          </a:p>
        </p:txBody>
      </p:sp>
      <p:sp>
        <p:nvSpPr>
          <p:cNvPr id="3" name="Content Placeholder 2"/>
          <p:cNvSpPr>
            <a:spLocks noGrp="1"/>
          </p:cNvSpPr>
          <p:nvPr>
            <p:ph idx="1"/>
          </p:nvPr>
        </p:nvSpPr>
        <p:spPr/>
        <p:txBody>
          <a:bodyPr>
            <a:noAutofit/>
          </a:bodyPr>
          <a:lstStyle/>
          <a:p>
            <a:pPr algn="ctr">
              <a:lnSpc>
                <a:spcPts val="2200"/>
              </a:lnSpc>
            </a:pPr>
            <a:r>
              <a:rPr lang="en-ZA" dirty="0" smtClean="0">
                <a:solidFill>
                  <a:srgbClr val="004821"/>
                </a:solidFill>
              </a:rPr>
              <a:t>“And you, you are to command the children of </a:t>
            </a:r>
            <a:r>
              <a:rPr lang="en-ZA" dirty="0" err="1" smtClean="0">
                <a:solidFill>
                  <a:srgbClr val="004821"/>
                </a:solidFill>
              </a:rPr>
              <a:t>Yisra’ĕl</a:t>
            </a:r>
            <a:r>
              <a:rPr lang="en-ZA" dirty="0" smtClean="0">
                <a:solidFill>
                  <a:srgbClr val="004821"/>
                </a:solidFill>
              </a:rPr>
              <a:t> ...</a:t>
            </a:r>
          </a:p>
          <a:p>
            <a:pPr algn="ctr">
              <a:lnSpc>
                <a:spcPts val="2200"/>
              </a:lnSpc>
            </a:pPr>
            <a:r>
              <a:rPr lang="en-ZA" b="1" i="1" dirty="0" smtClean="0">
                <a:solidFill>
                  <a:srgbClr val="004821"/>
                </a:solidFill>
              </a:rPr>
              <a:t>(Exodus 27:20)</a:t>
            </a:r>
          </a:p>
          <a:p>
            <a:pPr>
              <a:lnSpc>
                <a:spcPts val="2200"/>
              </a:lnSpc>
            </a:pPr>
            <a:r>
              <a:rPr lang="en-ZA" dirty="0" smtClean="0">
                <a:solidFill>
                  <a:schemeClr val="accent4">
                    <a:lumMod val="50000"/>
                  </a:schemeClr>
                </a:solidFill>
              </a:rPr>
              <a:t>While this weeks </a:t>
            </a:r>
            <a:r>
              <a:rPr lang="en-ZA" dirty="0" err="1" smtClean="0">
                <a:solidFill>
                  <a:schemeClr val="accent4">
                    <a:lumMod val="50000"/>
                  </a:schemeClr>
                </a:solidFill>
              </a:rPr>
              <a:t>Parsha</a:t>
            </a:r>
            <a:r>
              <a:rPr lang="en-ZA" dirty="0" smtClean="0">
                <a:solidFill>
                  <a:schemeClr val="accent4">
                    <a:lumMod val="50000"/>
                  </a:schemeClr>
                </a:solidFill>
              </a:rPr>
              <a:t> is known simply as “</a:t>
            </a:r>
            <a:r>
              <a:rPr lang="en-ZA" i="1" dirty="0" err="1" smtClean="0">
                <a:solidFill>
                  <a:schemeClr val="accent4">
                    <a:lumMod val="50000"/>
                  </a:schemeClr>
                </a:solidFill>
              </a:rPr>
              <a:t>Tetzaveh</a:t>
            </a:r>
            <a:r>
              <a:rPr lang="en-ZA" dirty="0" smtClean="0">
                <a:solidFill>
                  <a:schemeClr val="accent4">
                    <a:lumMod val="50000"/>
                  </a:schemeClr>
                </a:solidFill>
              </a:rPr>
              <a:t>” in Hebrew; it actually appears in the Hebrew Torah as, </a:t>
            </a:r>
            <a:r>
              <a:rPr lang="en-ZA" i="1" dirty="0" smtClean="0">
                <a:solidFill>
                  <a:schemeClr val="accent4">
                    <a:lumMod val="50000"/>
                  </a:schemeClr>
                </a:solidFill>
              </a:rPr>
              <a:t>“V’ </a:t>
            </a:r>
            <a:r>
              <a:rPr lang="en-ZA" i="1" dirty="0" err="1" smtClean="0">
                <a:solidFill>
                  <a:schemeClr val="accent4">
                    <a:lumMod val="50000"/>
                  </a:schemeClr>
                </a:solidFill>
              </a:rPr>
              <a:t>attah</a:t>
            </a:r>
            <a:r>
              <a:rPr lang="en-ZA" i="1" dirty="0" smtClean="0">
                <a:solidFill>
                  <a:schemeClr val="accent4">
                    <a:lumMod val="50000"/>
                  </a:schemeClr>
                </a:solidFill>
              </a:rPr>
              <a:t> </a:t>
            </a:r>
            <a:r>
              <a:rPr lang="en-ZA" i="1" dirty="0" err="1" smtClean="0">
                <a:solidFill>
                  <a:schemeClr val="accent4">
                    <a:lumMod val="50000"/>
                  </a:schemeClr>
                </a:solidFill>
              </a:rPr>
              <a:t>tetzaveh</a:t>
            </a:r>
            <a:r>
              <a:rPr lang="en-ZA" dirty="0" smtClean="0">
                <a:solidFill>
                  <a:schemeClr val="accent4">
                    <a:lumMod val="50000"/>
                  </a:schemeClr>
                </a:solidFill>
              </a:rPr>
              <a:t>”. The rabbis point out that, from the time of </a:t>
            </a:r>
            <a:r>
              <a:rPr lang="en-ZA" dirty="0" smtClean="0">
                <a:solidFill>
                  <a:schemeClr val="accent4">
                    <a:lumMod val="50000"/>
                  </a:schemeClr>
                </a:solidFill>
              </a:rPr>
              <a:t>Moses’s </a:t>
            </a:r>
            <a:r>
              <a:rPr lang="en-ZA" dirty="0" smtClean="0">
                <a:solidFill>
                  <a:schemeClr val="accent4">
                    <a:lumMod val="50000"/>
                  </a:schemeClr>
                </a:solidFill>
              </a:rPr>
              <a:t>birth in the beginning of Exodus, until his death at the end of </a:t>
            </a:r>
            <a:r>
              <a:rPr lang="en-ZA" dirty="0" err="1" smtClean="0">
                <a:solidFill>
                  <a:schemeClr val="accent4">
                    <a:lumMod val="50000"/>
                  </a:schemeClr>
                </a:solidFill>
              </a:rPr>
              <a:t>Deueronomy</a:t>
            </a:r>
            <a:r>
              <a:rPr lang="en-ZA" dirty="0" smtClean="0">
                <a:solidFill>
                  <a:schemeClr val="accent4">
                    <a:lumMod val="50000"/>
                  </a:schemeClr>
                </a:solidFill>
              </a:rPr>
              <a:t>, this is only Torah portion where his name is not mentioned. Instead, we have “</a:t>
            </a:r>
            <a:r>
              <a:rPr lang="en-ZA" i="1" dirty="0" err="1" smtClean="0">
                <a:solidFill>
                  <a:schemeClr val="accent4">
                    <a:lumMod val="50000"/>
                  </a:schemeClr>
                </a:solidFill>
              </a:rPr>
              <a:t>attah</a:t>
            </a:r>
            <a:r>
              <a:rPr lang="en-ZA" dirty="0" smtClean="0">
                <a:solidFill>
                  <a:schemeClr val="accent4">
                    <a:lumMod val="50000"/>
                  </a:schemeClr>
                </a:solidFill>
              </a:rPr>
              <a:t>” or “</a:t>
            </a:r>
            <a:r>
              <a:rPr lang="en-ZA" i="1" dirty="0" smtClean="0">
                <a:solidFill>
                  <a:schemeClr val="accent4">
                    <a:lumMod val="50000"/>
                  </a:schemeClr>
                </a:solidFill>
              </a:rPr>
              <a:t>you</a:t>
            </a:r>
            <a:r>
              <a:rPr lang="en-ZA" dirty="0" smtClean="0">
                <a:solidFill>
                  <a:schemeClr val="accent4">
                    <a:lumMod val="50000"/>
                  </a:schemeClr>
                </a:solidFill>
              </a:rPr>
              <a:t>”. </a:t>
            </a:r>
          </a:p>
          <a:p>
            <a:pPr>
              <a:lnSpc>
                <a:spcPts val="2200"/>
              </a:lnSpc>
            </a:pPr>
            <a:r>
              <a:rPr lang="en-ZA" dirty="0" smtClean="0">
                <a:solidFill>
                  <a:schemeClr val="accent2">
                    <a:lumMod val="50000"/>
                  </a:schemeClr>
                </a:solidFill>
              </a:rPr>
              <a:t>So, why not mention </a:t>
            </a:r>
            <a:r>
              <a:rPr lang="en-ZA" dirty="0" smtClean="0">
                <a:solidFill>
                  <a:schemeClr val="accent2">
                    <a:lumMod val="50000"/>
                  </a:schemeClr>
                </a:solidFill>
              </a:rPr>
              <a:t>Moses </a:t>
            </a:r>
            <a:r>
              <a:rPr lang="en-ZA" dirty="0" smtClean="0">
                <a:solidFill>
                  <a:schemeClr val="accent2">
                    <a:lumMod val="50000"/>
                  </a:schemeClr>
                </a:solidFill>
              </a:rPr>
              <a:t>by name? The explanation that the rabbis point out is that the focus of this week’s Torah portion is focused on the </a:t>
            </a:r>
            <a:r>
              <a:rPr lang="en-ZA" i="1" dirty="0" smtClean="0">
                <a:solidFill>
                  <a:schemeClr val="accent2">
                    <a:lumMod val="50000"/>
                  </a:schemeClr>
                </a:solidFill>
              </a:rPr>
              <a:t>“priests”. </a:t>
            </a:r>
            <a:r>
              <a:rPr lang="en-ZA" dirty="0" smtClean="0">
                <a:solidFill>
                  <a:schemeClr val="accent2">
                    <a:lumMod val="50000"/>
                  </a:schemeClr>
                </a:solidFill>
              </a:rPr>
              <a:t>Aharon and his seed were those chosen as priests to minister to Elohim. </a:t>
            </a:r>
            <a:r>
              <a:rPr lang="en-ZA" dirty="0" smtClean="0">
                <a:solidFill>
                  <a:schemeClr val="accent2">
                    <a:lumMod val="50000"/>
                  </a:schemeClr>
                </a:solidFill>
              </a:rPr>
              <a:t>Moses, </a:t>
            </a:r>
            <a:r>
              <a:rPr lang="en-ZA" dirty="0" smtClean="0">
                <a:solidFill>
                  <a:schemeClr val="accent2">
                    <a:lumMod val="50000"/>
                  </a:schemeClr>
                </a:solidFill>
              </a:rPr>
              <a:t>on the other hand, was the “</a:t>
            </a:r>
            <a:r>
              <a:rPr lang="en-ZA" i="1" dirty="0" smtClean="0">
                <a:solidFill>
                  <a:schemeClr val="accent2">
                    <a:lumMod val="50000"/>
                  </a:schemeClr>
                </a:solidFill>
              </a:rPr>
              <a:t>Prophet”</a:t>
            </a:r>
            <a:r>
              <a:rPr lang="en-ZA" dirty="0" smtClean="0">
                <a:solidFill>
                  <a:schemeClr val="accent2">
                    <a:lumMod val="50000"/>
                  </a:schemeClr>
                </a:solidFill>
              </a:rPr>
              <a:t>. </a:t>
            </a:r>
          </a:p>
          <a:p>
            <a:pPr>
              <a:lnSpc>
                <a:spcPts val="2200"/>
              </a:lnSpc>
            </a:pPr>
            <a:r>
              <a:rPr lang="en-ZA" dirty="0" smtClean="0">
                <a:solidFill>
                  <a:schemeClr val="accent4">
                    <a:lumMod val="50000"/>
                  </a:schemeClr>
                </a:solidFill>
              </a:rPr>
              <a:t>We are to pay close attention to all the </a:t>
            </a:r>
            <a:r>
              <a:rPr lang="en-ZA" dirty="0" err="1" smtClean="0">
                <a:solidFill>
                  <a:schemeClr val="accent4">
                    <a:lumMod val="50000"/>
                  </a:schemeClr>
                </a:solidFill>
              </a:rPr>
              <a:t>Torot</a:t>
            </a:r>
            <a:r>
              <a:rPr lang="en-ZA" dirty="0" smtClean="0">
                <a:solidFill>
                  <a:schemeClr val="accent4">
                    <a:lumMod val="50000"/>
                  </a:schemeClr>
                </a:solidFill>
              </a:rPr>
              <a:t> of the priests, as we were called to be a “</a:t>
            </a:r>
            <a:r>
              <a:rPr lang="en-ZA" i="1" dirty="0" smtClean="0">
                <a:solidFill>
                  <a:schemeClr val="accent4">
                    <a:lumMod val="50000"/>
                  </a:schemeClr>
                </a:solidFill>
              </a:rPr>
              <a:t>Kingdom of Priests</a:t>
            </a:r>
            <a:r>
              <a:rPr lang="en-ZA" dirty="0" smtClean="0">
                <a:solidFill>
                  <a:schemeClr val="accent4">
                    <a:lumMod val="50000"/>
                  </a:schemeClr>
                </a:solidFill>
              </a:rPr>
              <a:t>” and not a “</a:t>
            </a:r>
            <a:r>
              <a:rPr lang="en-ZA" i="1" dirty="0" smtClean="0">
                <a:solidFill>
                  <a:schemeClr val="accent4">
                    <a:lumMod val="50000"/>
                  </a:schemeClr>
                </a:solidFill>
              </a:rPr>
              <a:t>kingdom of prophets”. </a:t>
            </a:r>
            <a:r>
              <a:rPr lang="en-ZA" dirty="0" smtClean="0">
                <a:solidFill>
                  <a:schemeClr val="accent4">
                    <a:lumMod val="50000"/>
                  </a:schemeClr>
                </a:solidFill>
              </a:rPr>
              <a:t>Most ministers have forgotten the mission as it’s more glamorous to be a prophet.</a:t>
            </a:r>
          </a:p>
          <a:p>
            <a:pPr>
              <a:lnSpc>
                <a:spcPts val="22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FIRST TABERNACLE COMMAND</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algn="ctr">
              <a:lnSpc>
                <a:spcPts val="2800"/>
              </a:lnSpc>
            </a:pPr>
            <a:r>
              <a:rPr lang="en-ZA" i="1" dirty="0" smtClean="0">
                <a:solidFill>
                  <a:srgbClr val="004821"/>
                </a:solidFill>
              </a:rPr>
              <a:t>“And you, you are to command the children of </a:t>
            </a:r>
            <a:r>
              <a:rPr lang="en-ZA" i="1" dirty="0" err="1" smtClean="0">
                <a:solidFill>
                  <a:srgbClr val="004821"/>
                </a:solidFill>
              </a:rPr>
              <a:t>Yisra’ĕl</a:t>
            </a:r>
            <a:r>
              <a:rPr lang="en-ZA" i="1" dirty="0" smtClean="0">
                <a:solidFill>
                  <a:srgbClr val="004821"/>
                </a:solidFill>
              </a:rPr>
              <a:t> to bring you clear oil of pressed olives for the light, to cause the lamp to burn continually. “In the Tent of Meeting, outside the veil which is before the Witness, </a:t>
            </a:r>
            <a:r>
              <a:rPr lang="en-ZA" i="1" dirty="0" err="1" smtClean="0">
                <a:solidFill>
                  <a:srgbClr val="004821"/>
                </a:solidFill>
              </a:rPr>
              <a:t>Aharon</a:t>
            </a:r>
            <a:r>
              <a:rPr lang="en-ZA" i="1" dirty="0" smtClean="0">
                <a:solidFill>
                  <a:srgbClr val="004821"/>
                </a:solidFill>
              </a:rPr>
              <a:t> and his sons are to tend it from evening until morning before </a:t>
            </a:r>
            <a:r>
              <a:rPr lang="he-IL" i="1" dirty="0" smtClean="0">
                <a:solidFill>
                  <a:srgbClr val="004821"/>
                </a:solidFill>
              </a:rPr>
              <a:t>יהוה</a:t>
            </a:r>
            <a:r>
              <a:rPr lang="en-ZA" i="1" dirty="0" smtClean="0">
                <a:solidFill>
                  <a:srgbClr val="004821"/>
                </a:solidFill>
              </a:rPr>
              <a:t> – a law forever to their generations, from the children of </a:t>
            </a:r>
            <a:r>
              <a:rPr lang="en-ZA" i="1" dirty="0" err="1" smtClean="0">
                <a:solidFill>
                  <a:srgbClr val="004821"/>
                </a:solidFill>
              </a:rPr>
              <a:t>Yisra’ĕl</a:t>
            </a:r>
            <a:r>
              <a:rPr lang="en-ZA" i="1" dirty="0" smtClean="0">
                <a:solidFill>
                  <a:srgbClr val="004821"/>
                </a:solidFill>
              </a:rPr>
              <a:t>. </a:t>
            </a:r>
            <a:r>
              <a:rPr lang="en-US" b="1" i="1" dirty="0" smtClean="0">
                <a:solidFill>
                  <a:srgbClr val="004821"/>
                </a:solidFill>
              </a:rPr>
              <a:t>(Exodus 27:20-21)</a:t>
            </a:r>
          </a:p>
          <a:p>
            <a:pPr algn="just">
              <a:lnSpc>
                <a:spcPts val="2800"/>
              </a:lnSpc>
            </a:pPr>
            <a:r>
              <a:rPr lang="en-ZA" dirty="0" smtClean="0"/>
              <a:t>The first </a:t>
            </a:r>
            <a:r>
              <a:rPr lang="en-ZA" dirty="0"/>
              <a:t>command is for </a:t>
            </a:r>
            <a:r>
              <a:rPr lang="en-ZA" dirty="0" smtClean="0"/>
              <a:t>the upkeep of the Tabernacle is to make </a:t>
            </a:r>
            <a:r>
              <a:rPr lang="en-ZA" dirty="0"/>
              <a:t>sure there is enough “</a:t>
            </a:r>
            <a:r>
              <a:rPr lang="en-ZA" i="1" dirty="0" err="1"/>
              <a:t>zak</a:t>
            </a:r>
            <a:r>
              <a:rPr lang="en-ZA" i="1" dirty="0"/>
              <a:t> </a:t>
            </a:r>
            <a:r>
              <a:rPr lang="en-ZA" i="1" dirty="0" err="1"/>
              <a:t>shemen</a:t>
            </a:r>
            <a:r>
              <a:rPr lang="en-ZA" i="1" dirty="0"/>
              <a:t> </a:t>
            </a:r>
            <a:r>
              <a:rPr lang="en-ZA" i="1" dirty="0" err="1"/>
              <a:t>zayeet</a:t>
            </a:r>
            <a:r>
              <a:rPr lang="en-ZA" i="1" dirty="0"/>
              <a:t>” or “pure oil of olives”, “</a:t>
            </a:r>
            <a:r>
              <a:rPr lang="en-ZA" i="1" dirty="0" err="1"/>
              <a:t>katiyt</a:t>
            </a:r>
            <a:r>
              <a:rPr lang="en-ZA" i="1" dirty="0"/>
              <a:t>” or “hand crushed in a mortar” </a:t>
            </a:r>
            <a:r>
              <a:rPr lang="en-ZA" dirty="0"/>
              <a:t>to keep the Menorah lit</a:t>
            </a:r>
            <a:r>
              <a:rPr lang="en-ZA" i="1" dirty="0"/>
              <a:t> “</a:t>
            </a:r>
            <a:r>
              <a:rPr lang="en-ZA" i="1" dirty="0" err="1"/>
              <a:t>tamyid</a:t>
            </a:r>
            <a:r>
              <a:rPr lang="en-ZA" i="1" dirty="0"/>
              <a:t>” or “continually</a:t>
            </a:r>
            <a:r>
              <a:rPr lang="en-ZA" i="1" dirty="0" smtClean="0"/>
              <a:t>”.</a:t>
            </a:r>
            <a:r>
              <a:rPr lang="en-ZA" dirty="0"/>
              <a:t> </a:t>
            </a:r>
            <a:endParaRPr lang="en-ZA" dirty="0" smtClean="0"/>
          </a:p>
          <a:p>
            <a:pPr algn="just">
              <a:lnSpc>
                <a:spcPts val="2800"/>
              </a:lnSpc>
            </a:pPr>
            <a:r>
              <a:rPr lang="en-ZA" dirty="0" smtClean="0"/>
              <a:t>Aharon </a:t>
            </a:r>
            <a:r>
              <a:rPr lang="en-ZA" dirty="0"/>
              <a:t>and his sons (</a:t>
            </a:r>
            <a:r>
              <a:rPr lang="en-ZA" i="1" dirty="0"/>
              <a:t>the priests) </a:t>
            </a:r>
            <a:r>
              <a:rPr lang="en-ZA" dirty="0"/>
              <a:t>were to</a:t>
            </a:r>
            <a:r>
              <a:rPr lang="en-ZA" i="1" dirty="0"/>
              <a:t> “</a:t>
            </a:r>
            <a:r>
              <a:rPr lang="en-ZA" i="1" dirty="0" err="1"/>
              <a:t>ya’arok</a:t>
            </a:r>
            <a:r>
              <a:rPr lang="en-ZA" i="1" dirty="0"/>
              <a:t>” (“arrange” or “set in order”) </a:t>
            </a:r>
            <a:r>
              <a:rPr lang="en-ZA" dirty="0"/>
              <a:t>from evening until morning, or daily, on behalf of the Children of </a:t>
            </a:r>
            <a:r>
              <a:rPr lang="en-ZA" dirty="0" smtClean="0"/>
              <a:t>Israel.  As we are now High Priest according to the order of </a:t>
            </a:r>
            <a:r>
              <a:rPr lang="en-ZA" dirty="0" err="1" smtClean="0"/>
              <a:t>Malki-Tzedek</a:t>
            </a:r>
            <a:r>
              <a:rPr lang="en-ZA" dirty="0" smtClean="0"/>
              <a:t>, it is now our responsibility. </a:t>
            </a:r>
          </a:p>
          <a:p>
            <a:pPr>
              <a:lnSpc>
                <a:spcPts val="2800"/>
              </a:lnSpc>
            </a:pPr>
            <a:endParaRPr lang="en-US" dirty="0"/>
          </a:p>
          <a:p>
            <a:pPr>
              <a:lnSpc>
                <a:spcPts val="2800"/>
              </a:lnSpc>
            </a:pPr>
            <a:endParaRPr lang="en-ZA" i="1" dirty="0" smtClean="0"/>
          </a:p>
          <a:p>
            <a:pPr>
              <a:lnSpc>
                <a:spcPts val="2800"/>
              </a:lnSpc>
            </a:pPr>
            <a:endParaRPr lang="en-ZA" dirty="0"/>
          </a:p>
          <a:p>
            <a:pPr>
              <a:lnSpc>
                <a:spcPts val="2800"/>
              </a:lnSpc>
            </a:pPr>
            <a:endParaRPr lang="en-ZA" dirty="0"/>
          </a:p>
          <a:p>
            <a:pPr>
              <a:lnSpc>
                <a:spcPts val="2800"/>
              </a:lnSpc>
            </a:pPr>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COMMAND</a:t>
            </a:r>
            <a:endParaRPr lang="en-ZA" dirty="0"/>
          </a:p>
        </p:txBody>
      </p:sp>
      <p:sp>
        <p:nvSpPr>
          <p:cNvPr id="3" name="Content Placeholder 2"/>
          <p:cNvSpPr>
            <a:spLocks noGrp="1"/>
          </p:cNvSpPr>
          <p:nvPr>
            <p:ph idx="1"/>
          </p:nvPr>
        </p:nvSpPr>
        <p:spPr/>
        <p:txBody>
          <a:bodyPr>
            <a:normAutofit/>
          </a:bodyPr>
          <a:lstStyle/>
          <a:p>
            <a:pPr>
              <a:lnSpc>
                <a:spcPts val="2100"/>
              </a:lnSpc>
            </a:pPr>
            <a:r>
              <a:rPr lang="en-ZA" dirty="0" smtClean="0"/>
              <a:t>The first thing that we notice is that the command to bring the olive oil is different than the usual form of address. This is what we usually see:</a:t>
            </a:r>
          </a:p>
          <a:p>
            <a:pPr>
              <a:lnSpc>
                <a:spcPts val="2100"/>
              </a:lnSpc>
            </a:pPr>
            <a:r>
              <a:rPr lang="en-ZA" dirty="0" smtClean="0"/>
              <a:t>• And you shall make…an Ark</a:t>
            </a:r>
          </a:p>
          <a:p>
            <a:pPr>
              <a:lnSpc>
                <a:spcPts val="2100"/>
              </a:lnSpc>
            </a:pPr>
            <a:r>
              <a:rPr lang="en-ZA" dirty="0" smtClean="0"/>
              <a:t>• And you shall make…a Table, etc.</a:t>
            </a:r>
          </a:p>
          <a:p>
            <a:pPr>
              <a:lnSpc>
                <a:spcPts val="2100"/>
              </a:lnSpc>
            </a:pPr>
            <a:r>
              <a:rPr lang="en-ZA" dirty="0" smtClean="0"/>
              <a:t>In fact, this phrase (and you shall make) appears 22 times in these few chapters in Exodus. Therefore what we read in Exodus 27:20 stands out all the more:</a:t>
            </a:r>
            <a:r>
              <a:rPr lang="en-ZA" dirty="0" smtClean="0">
                <a:solidFill>
                  <a:srgbClr val="004821"/>
                </a:solidFill>
              </a:rPr>
              <a:t>“And you, you are to command the children of Israel ... </a:t>
            </a:r>
            <a:r>
              <a:rPr lang="en-ZA" dirty="0" smtClean="0"/>
              <a:t>Aside from the repeat of this verse in (Leviticus), the phrase </a:t>
            </a:r>
            <a:r>
              <a:rPr lang="en-ZA" i="1" dirty="0" smtClean="0"/>
              <a:t>“that they bring you</a:t>
            </a:r>
            <a:r>
              <a:rPr lang="en-ZA" dirty="0" smtClean="0"/>
              <a:t>” is found only one other time in all of the </a:t>
            </a:r>
            <a:r>
              <a:rPr lang="en-ZA" dirty="0" err="1" smtClean="0"/>
              <a:t>Tanakh</a:t>
            </a:r>
            <a:r>
              <a:rPr lang="en-ZA" dirty="0" smtClean="0"/>
              <a:t> (Hebrew Scriptures) and that is in the section on the red heifer:“</a:t>
            </a:r>
          </a:p>
          <a:p>
            <a:pPr algn="ctr">
              <a:lnSpc>
                <a:spcPts val="2100"/>
              </a:lnSpc>
            </a:pPr>
            <a:r>
              <a:rPr lang="en-ZA" i="1" dirty="0" smtClean="0">
                <a:solidFill>
                  <a:srgbClr val="004821"/>
                </a:solidFill>
              </a:rPr>
              <a:t>This is a law of the Torah which </a:t>
            </a:r>
            <a:r>
              <a:rPr lang="he-IL" i="1" dirty="0" smtClean="0">
                <a:solidFill>
                  <a:srgbClr val="004821"/>
                </a:solidFill>
              </a:rPr>
              <a:t>יהוה</a:t>
            </a:r>
            <a:r>
              <a:rPr lang="en-ZA" i="1" dirty="0" smtClean="0">
                <a:solidFill>
                  <a:srgbClr val="004821"/>
                </a:solidFill>
              </a:rPr>
              <a:t> has commanded, saying, ‘Speak to the children of </a:t>
            </a:r>
            <a:r>
              <a:rPr lang="en-ZA" i="1" dirty="0" err="1" smtClean="0">
                <a:solidFill>
                  <a:srgbClr val="004821"/>
                </a:solidFill>
              </a:rPr>
              <a:t>Yisra’ĕl</a:t>
            </a:r>
            <a:r>
              <a:rPr lang="en-ZA" i="1" dirty="0" smtClean="0">
                <a:solidFill>
                  <a:srgbClr val="004821"/>
                </a:solidFill>
              </a:rPr>
              <a:t>, that they bring you a red heifer, a perfect one, in which there is no blemish and on which a yoke has never come</a:t>
            </a:r>
            <a:r>
              <a:rPr lang="en-ZA" b="1" i="1" dirty="0" smtClean="0">
                <a:solidFill>
                  <a:srgbClr val="004821"/>
                </a:solidFill>
              </a:rPr>
              <a:t>. </a:t>
            </a:r>
            <a:r>
              <a:rPr lang="en-US" b="1" i="1" dirty="0" smtClean="0">
                <a:solidFill>
                  <a:srgbClr val="004821"/>
                </a:solidFill>
              </a:rPr>
              <a:t>(Numbers 19:2)</a:t>
            </a:r>
          </a:p>
          <a:p>
            <a:pPr>
              <a:lnSpc>
                <a:spcPts val="2100"/>
              </a:lnSpc>
            </a:pPr>
            <a:r>
              <a:rPr lang="en-ZA" dirty="0" smtClean="0"/>
              <a:t>In both commands they are told to bring something to </a:t>
            </a:r>
            <a:r>
              <a:rPr lang="en-ZA" dirty="0" smtClean="0"/>
              <a:t>Moses </a:t>
            </a:r>
            <a:r>
              <a:rPr lang="en-ZA" dirty="0" smtClean="0"/>
              <a:t>who will end up giving the oil/heifer to the High Priest.</a:t>
            </a:r>
            <a:endParaRPr lang="en-US" i="1" dirty="0" smtClean="0">
              <a:solidFill>
                <a:srgbClr val="004821"/>
              </a:solidFill>
            </a:endParaRP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a:t>
            </a:r>
            <a:endParaRPr lang="en-ZA" dirty="0"/>
          </a:p>
        </p:txBody>
      </p:sp>
      <p:sp>
        <p:nvSpPr>
          <p:cNvPr id="3" name="Content Placeholder 2"/>
          <p:cNvSpPr>
            <a:spLocks noGrp="1"/>
          </p:cNvSpPr>
          <p:nvPr>
            <p:ph idx="1"/>
          </p:nvPr>
        </p:nvSpPr>
        <p:spPr/>
        <p:txBody>
          <a:bodyPr>
            <a:normAutofit/>
          </a:bodyPr>
          <a:lstStyle/>
          <a:p>
            <a:pPr>
              <a:lnSpc>
                <a:spcPts val="2400"/>
              </a:lnSpc>
            </a:pPr>
            <a:r>
              <a:rPr lang="en-ZA" dirty="0" smtClean="0"/>
              <a:t>The placement of this verse in Exodus is interesting, as we see that it is the duty of the people to </a:t>
            </a:r>
            <a:r>
              <a:rPr lang="en-ZA" i="1" dirty="0" smtClean="0"/>
              <a:t>“bring to </a:t>
            </a:r>
            <a:r>
              <a:rPr lang="en-ZA" i="1" dirty="0" smtClean="0"/>
              <a:t>Moses</a:t>
            </a:r>
            <a:r>
              <a:rPr lang="en-ZA" dirty="0" smtClean="0"/>
              <a:t>” </a:t>
            </a:r>
            <a:r>
              <a:rPr lang="en-ZA" dirty="0" smtClean="0"/>
              <a:t>the oil for the lamps. Moses will not be the one to tend to the lamps or light the Menorah. All this will be done by the priests. Yet, despite this, we are told that </a:t>
            </a:r>
            <a:r>
              <a:rPr lang="en-ZA" dirty="0" smtClean="0"/>
              <a:t>Moses </a:t>
            </a:r>
            <a:r>
              <a:rPr lang="en-ZA" dirty="0" smtClean="0"/>
              <a:t>will have a special interest in the matter of the oil, for he is responsible for it. We know that fire and light symbolize the energy of the Spirit of </a:t>
            </a:r>
            <a:r>
              <a:rPr lang="he-IL" dirty="0" smtClean="0"/>
              <a:t>יהוה</a:t>
            </a:r>
            <a:r>
              <a:rPr lang="en-ZA" dirty="0" smtClean="0"/>
              <a:t>. </a:t>
            </a:r>
            <a:r>
              <a:rPr lang="en-ZA" dirty="0" smtClean="0"/>
              <a:t>Moses, </a:t>
            </a:r>
            <a:r>
              <a:rPr lang="en-ZA" dirty="0" smtClean="0"/>
              <a:t>the Torah (the Living Word), becomes the essence through which the oil must be distributed.</a:t>
            </a:r>
          </a:p>
          <a:p>
            <a:pPr>
              <a:lnSpc>
                <a:spcPts val="2400"/>
              </a:lnSpc>
            </a:pPr>
            <a:r>
              <a:rPr lang="en-ZA" dirty="0" smtClean="0">
                <a:solidFill>
                  <a:schemeClr val="accent2">
                    <a:lumMod val="50000"/>
                  </a:schemeClr>
                </a:solidFill>
              </a:rPr>
              <a:t>There is a very interesting passage in Jeremiah that compares Israel to a green olive tree. The context of these verses is in regards to the destruction of the Temple. I think it may shed some “light” on all of this:</a:t>
            </a:r>
          </a:p>
          <a:p>
            <a:pPr algn="ctr">
              <a:lnSpc>
                <a:spcPts val="2400"/>
              </a:lnSpc>
            </a:pPr>
            <a:r>
              <a:rPr lang="en-ZA" i="1" dirty="0" smtClean="0">
                <a:solidFill>
                  <a:srgbClr val="004821"/>
                </a:solidFill>
              </a:rPr>
              <a:t>“</a:t>
            </a:r>
            <a:r>
              <a:rPr lang="he-IL" i="1" dirty="0" smtClean="0">
                <a:solidFill>
                  <a:srgbClr val="004821"/>
                </a:solidFill>
              </a:rPr>
              <a:t>יהוה</a:t>
            </a:r>
            <a:r>
              <a:rPr lang="en-ZA" i="1" dirty="0" smtClean="0">
                <a:solidFill>
                  <a:srgbClr val="004821"/>
                </a:solidFill>
              </a:rPr>
              <a:t> has named you, ‘Green Olive Tree, Fair, of Goodly Fruit.’ With the noise of a great sound He has set it on fire, and its branches shall be broken</a:t>
            </a:r>
            <a:r>
              <a:rPr lang="en-ZA" b="1" i="1" dirty="0" smtClean="0">
                <a:solidFill>
                  <a:srgbClr val="004821"/>
                </a:solidFill>
              </a:rPr>
              <a:t>. </a:t>
            </a:r>
            <a:r>
              <a:rPr lang="en-US" b="1" i="1" dirty="0" smtClean="0">
                <a:solidFill>
                  <a:srgbClr val="004821"/>
                </a:solidFill>
              </a:rPr>
              <a:t>(Jeremiah 11:16)</a:t>
            </a:r>
          </a:p>
          <a:p>
            <a:pPr>
              <a:lnSpc>
                <a:spcPts val="240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ISREAL</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Although Israel is compared to the “</a:t>
            </a:r>
            <a:r>
              <a:rPr lang="en-ZA" i="1" dirty="0" smtClean="0"/>
              <a:t>Green Olive Tree</a:t>
            </a:r>
            <a:r>
              <a:rPr lang="en-ZA" dirty="0" smtClean="0"/>
              <a:t>”, the prophet now speaks of that tree burning, with “</a:t>
            </a:r>
            <a:r>
              <a:rPr lang="en-ZA" i="1" dirty="0" smtClean="0"/>
              <a:t>its branches broken”. </a:t>
            </a:r>
            <a:r>
              <a:rPr lang="en-ZA" dirty="0" smtClean="0"/>
              <a:t>The pure olive oil that is meant to kindle the light in the lamps of the Menorah is now used in kindling the flames of destruction. Israel is compared to various trees throughout Scripture. </a:t>
            </a:r>
          </a:p>
          <a:p>
            <a:pPr>
              <a:lnSpc>
                <a:spcPts val="2400"/>
              </a:lnSpc>
            </a:pPr>
            <a:r>
              <a:rPr lang="en-ZA" dirty="0" smtClean="0"/>
              <a:t>Why does Jeremiah compare Israel to an olive tree? It has all got to do with the harvesting process to be discussed later. So it is with Israel, they are beaten and oppressed with yokes until they (we) finally repent. Then in their distress they become “</a:t>
            </a:r>
            <a:r>
              <a:rPr lang="en-ZA" i="1" dirty="0" smtClean="0"/>
              <a:t>a Green Olive Tree, lovely and with good fruit.”</a:t>
            </a:r>
          </a:p>
          <a:p>
            <a:pPr>
              <a:lnSpc>
                <a:spcPts val="2400"/>
              </a:lnSpc>
            </a:pPr>
            <a:r>
              <a:rPr lang="en-ZA" dirty="0" smtClean="0"/>
              <a:t>Another characteristic about oil is that when it is stirred with other fluids, it does not mix. It always stands apart. This is true for Israel. They do not mix with idol worshippers. All other fluids can be mixed up so that you cannot tell what is what. But when you stir oil with other fluids, the oil will always remain on top.</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ALL OF US</a:t>
            </a:r>
            <a:endParaRPr lang="en-ZA" dirty="0"/>
          </a:p>
        </p:txBody>
      </p:sp>
      <p:sp>
        <p:nvSpPr>
          <p:cNvPr id="3" name="Content Placeholder 2"/>
          <p:cNvSpPr>
            <a:spLocks noGrp="1"/>
          </p:cNvSpPr>
          <p:nvPr>
            <p:ph idx="1"/>
          </p:nvPr>
        </p:nvSpPr>
        <p:spPr/>
        <p:txBody>
          <a:bodyPr>
            <a:normAutofit/>
          </a:bodyPr>
          <a:lstStyle/>
          <a:p>
            <a:r>
              <a:rPr lang="en-ZA" dirty="0" smtClean="0"/>
              <a:t>Now back to our verse in Jeremiah….the branches are broken, the tree has been burnt, but not the roots! The tree that originally was intended to light an eternal flame has gone through the process of destruction only to once more thrive and produce pure oil for the light! </a:t>
            </a:r>
          </a:p>
          <a:p>
            <a:r>
              <a:rPr lang="en-ZA" dirty="0" smtClean="0"/>
              <a:t>And now….who does our </a:t>
            </a:r>
            <a:r>
              <a:rPr lang="en-ZA" dirty="0" err="1" smtClean="0"/>
              <a:t>parasha</a:t>
            </a:r>
            <a:r>
              <a:rPr lang="en-ZA" dirty="0" smtClean="0"/>
              <a:t> tell us is responsible for that oil? It is </a:t>
            </a:r>
            <a:r>
              <a:rPr lang="en-ZA" dirty="0" smtClean="0"/>
              <a:t>Moses! </a:t>
            </a:r>
            <a:r>
              <a:rPr lang="en-ZA" dirty="0" smtClean="0"/>
              <a:t>It is the Torah! To begin the process all over again, we must begin with the commandment to RETURN TO </a:t>
            </a:r>
            <a:r>
              <a:rPr lang="en-ZA" dirty="0" smtClean="0"/>
              <a:t>Moses </a:t>
            </a:r>
            <a:r>
              <a:rPr lang="en-ZA" dirty="0" smtClean="0"/>
              <a:t>the pure oil! </a:t>
            </a:r>
          </a:p>
          <a:p>
            <a:pPr algn="ctr"/>
            <a:r>
              <a:rPr lang="en-ZA" i="1" dirty="0" smtClean="0">
                <a:solidFill>
                  <a:srgbClr val="004821"/>
                </a:solidFill>
              </a:rPr>
              <a:t>“And you, you are to command the children of </a:t>
            </a:r>
            <a:r>
              <a:rPr lang="en-ZA" i="1" dirty="0" err="1" smtClean="0">
                <a:solidFill>
                  <a:srgbClr val="004821"/>
                </a:solidFill>
              </a:rPr>
              <a:t>Yisra’ĕl</a:t>
            </a:r>
            <a:r>
              <a:rPr lang="en-ZA" i="1" dirty="0" smtClean="0">
                <a:solidFill>
                  <a:srgbClr val="004821"/>
                </a:solidFill>
              </a:rPr>
              <a:t> to bring you clear oil of pressed olives for the light, to cause the lamp to burn continually</a:t>
            </a:r>
            <a:r>
              <a:rPr lang="en-ZA" b="1" i="1" dirty="0" smtClean="0">
                <a:solidFill>
                  <a:srgbClr val="004821"/>
                </a:solidFill>
              </a:rPr>
              <a:t>. (Exodus 27:20)</a:t>
            </a:r>
          </a:p>
          <a:p>
            <a:r>
              <a:rPr lang="en-ZA" dirty="0" smtClean="0"/>
              <a:t>ALL of Israel is commanded to bring the oil. The duty does not belong to a selected group of people. Every citizen of Israel must bring to </a:t>
            </a:r>
            <a:r>
              <a:rPr lang="en-ZA" dirty="0" smtClean="0"/>
              <a:t>Moses </a:t>
            </a:r>
            <a:r>
              <a:rPr lang="en-ZA" dirty="0" smtClean="0"/>
              <a:t>the clear olive oil pressed for the light.</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CIRCUMVENTING MOSES</a:t>
            </a:r>
            <a:endParaRPr lang="en-ZA" dirty="0"/>
          </a:p>
        </p:txBody>
      </p:sp>
      <p:sp>
        <p:nvSpPr>
          <p:cNvPr id="3" name="Content Placeholder 2"/>
          <p:cNvSpPr>
            <a:spLocks noGrp="1"/>
          </p:cNvSpPr>
          <p:nvPr>
            <p:ph idx="1"/>
          </p:nvPr>
        </p:nvSpPr>
        <p:spPr/>
        <p:txBody>
          <a:bodyPr>
            <a:normAutofit/>
          </a:bodyPr>
          <a:lstStyle/>
          <a:p>
            <a:r>
              <a:rPr lang="en-ZA" dirty="0" smtClean="0"/>
              <a:t>Thus Moses cannot be circumvented when it comes to the oil of Torah and also the red heifer sacrifice. The red heifer purifies from death and must be flawless and without blemish. It purifies everyone that has come in contact with death. The sacrifice is a reminder that we are destined to return to a world where there is no death. Death occurs in our world as a consequence of the original sin. As soon as man was cut off from his roots (oil of Torah), death became a reality. </a:t>
            </a:r>
          </a:p>
          <a:p>
            <a:r>
              <a:rPr lang="he-IL" dirty="0" smtClean="0"/>
              <a:t>יהושע</a:t>
            </a:r>
            <a:r>
              <a:rPr lang="en-ZA" dirty="0" smtClean="0"/>
              <a:t> is our red heifer sacrifice. He fulfilled every requirement of </a:t>
            </a:r>
            <a:r>
              <a:rPr lang="en-ZA" dirty="0" smtClean="0"/>
              <a:t>Moses </a:t>
            </a:r>
            <a:r>
              <a:rPr lang="en-ZA" dirty="0" smtClean="0"/>
              <a:t>(Torah). Now following in His footsteps, the children of Israel also must come through </a:t>
            </a:r>
            <a:r>
              <a:rPr lang="en-ZA" dirty="0" smtClean="0"/>
              <a:t>Moses </a:t>
            </a:r>
            <a:r>
              <a:rPr lang="en-ZA" dirty="0" smtClean="0"/>
              <a:t>in order to be the pure oil that can be used in the Menorah which is the light to this dark world.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LIGHT PRODUCERS</a:t>
            </a:r>
            <a:endParaRPr lang="en-ZA" dirty="0"/>
          </a:p>
        </p:txBody>
      </p:sp>
      <p:sp>
        <p:nvSpPr>
          <p:cNvPr id="3" name="Content Placeholder 2"/>
          <p:cNvSpPr>
            <a:spLocks noGrp="1"/>
          </p:cNvSpPr>
          <p:nvPr>
            <p:ph idx="1"/>
          </p:nvPr>
        </p:nvSpPr>
        <p:spPr/>
        <p:txBody>
          <a:bodyPr>
            <a:normAutofit fontScale="92500" lnSpcReduction="10000"/>
          </a:bodyPr>
          <a:lstStyle/>
          <a:p>
            <a:r>
              <a:rPr lang="en-ZA" sz="2400" dirty="0" smtClean="0"/>
              <a:t>The book of Romans gives us further insights into how Messiah has enabled believers, who produce oil by keeping Torah, to be grafted into this olive tree who is Israel: </a:t>
            </a:r>
          </a:p>
          <a:p>
            <a:pPr algn="ctr"/>
            <a:r>
              <a:rPr lang="en-ZA" sz="2400" i="1" dirty="0" smtClean="0">
                <a:solidFill>
                  <a:srgbClr val="004821"/>
                </a:solidFill>
              </a:rPr>
              <a:t>Now if the first-fruit is set-apart, the lump is also. And if the root is set-apart, so are the branches. And if some of the branches were broken off, and you, being a wild olive tree, have been grafted in among them, and came to share the root and fatness of the olive tree, do not boast against the branches. And if you boast, remember: you do not bear the root, but the root bears you! You shall say then, “The branches were broken off that I might be grafted in.” Good! By unbelief they were broken off, and you stand by belief. Do not be arrogant, but fear. For if Elohim did not spare the natural branches, He might not spare you either. ..For if you were cut out of the olive tree which is wild by nature, and were grafted contrary to nature into a good olive tree, how much more shall these who are the natural branches, be grafted into their own olive tree? </a:t>
            </a:r>
            <a:r>
              <a:rPr lang="en-ZA" sz="2400" b="1" i="1" dirty="0" smtClean="0">
                <a:solidFill>
                  <a:srgbClr val="004821"/>
                </a:solidFill>
              </a:rPr>
              <a:t>(Romans 11:16-24)</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PATTERN OF CREATION</a:t>
            </a:r>
            <a:endParaRPr lang="en-ZA" dirty="0"/>
          </a:p>
        </p:txBody>
      </p:sp>
      <p:sp>
        <p:nvSpPr>
          <p:cNvPr id="3" name="Content Placeholder 2"/>
          <p:cNvSpPr>
            <a:spLocks noGrp="1"/>
          </p:cNvSpPr>
          <p:nvPr>
            <p:ph idx="1"/>
          </p:nvPr>
        </p:nvSpPr>
        <p:spPr/>
        <p:txBody>
          <a:bodyPr>
            <a:noAutofit/>
          </a:bodyPr>
          <a:lstStyle/>
          <a:p>
            <a:pPr>
              <a:lnSpc>
                <a:spcPts val="2400"/>
              </a:lnSpc>
            </a:pPr>
            <a:r>
              <a:rPr lang="en-ZA" sz="2400" dirty="0" smtClean="0"/>
              <a:t>Light was created first: </a:t>
            </a:r>
          </a:p>
          <a:p>
            <a:pPr algn="ctr">
              <a:lnSpc>
                <a:spcPts val="2400"/>
              </a:lnSpc>
            </a:pPr>
            <a:r>
              <a:rPr lang="en-ZA" i="1" dirty="0" smtClean="0">
                <a:solidFill>
                  <a:srgbClr val="004821"/>
                </a:solidFill>
              </a:rPr>
              <a:t>And the earth came to be formless and empty, and darkness was on the face of the deep. And the Spirit of Elohim was moving on the face of the waters. And Elohim said, “Let light come to be,” and light came to be. </a:t>
            </a:r>
            <a:r>
              <a:rPr lang="en-ZA" b="1" i="1" dirty="0" smtClean="0">
                <a:solidFill>
                  <a:srgbClr val="004821"/>
                </a:solidFill>
              </a:rPr>
              <a:t>(Genesis 1:2-3)</a:t>
            </a:r>
          </a:p>
          <a:p>
            <a:pPr>
              <a:lnSpc>
                <a:spcPts val="2400"/>
              </a:lnSpc>
            </a:pPr>
            <a:r>
              <a:rPr lang="he-IL" dirty="0" smtClean="0"/>
              <a:t>יהושע</a:t>
            </a:r>
            <a:r>
              <a:rPr lang="en-ZA" sz="2400" dirty="0" smtClean="0"/>
              <a:t> is the light that was created before all things were created. </a:t>
            </a:r>
          </a:p>
          <a:p>
            <a:pPr algn="ctr">
              <a:lnSpc>
                <a:spcPts val="2400"/>
              </a:lnSpc>
            </a:pPr>
            <a:r>
              <a:rPr lang="en-ZA" i="1" dirty="0" smtClean="0">
                <a:solidFill>
                  <a:srgbClr val="004821"/>
                </a:solidFill>
              </a:rPr>
              <a:t>“</a:t>
            </a:r>
            <a:r>
              <a:rPr lang="he-IL" i="1" dirty="0" smtClean="0">
                <a:solidFill>
                  <a:srgbClr val="004821"/>
                </a:solidFill>
              </a:rPr>
              <a:t>יהוה</a:t>
            </a:r>
            <a:r>
              <a:rPr lang="en-ZA" i="1" dirty="0" smtClean="0">
                <a:solidFill>
                  <a:srgbClr val="004821"/>
                </a:solidFill>
              </a:rPr>
              <a:t> possessed me, The beginning of His way, As the first of His works of old. “I was set up ages ago, at the first, Before the earth ever was. “When there were no depths I was brought forth, When there were no springs heavy with water. “Before mountains were sunk, Before the hills, I was brought forth, “Before He had made the earth and the fields, Or the first dust of the world. </a:t>
            </a:r>
            <a:r>
              <a:rPr lang="en-US" b="1" i="1" dirty="0" smtClean="0">
                <a:solidFill>
                  <a:srgbClr val="004821"/>
                </a:solidFill>
              </a:rPr>
              <a:t>(Proverbs 8:22-26)</a:t>
            </a:r>
            <a:endParaRPr lang="en-US" b="1" dirty="0" smtClean="0"/>
          </a:p>
          <a:p>
            <a:pPr algn="ctr">
              <a:lnSpc>
                <a:spcPts val="2400"/>
              </a:lnSpc>
            </a:pPr>
            <a:r>
              <a:rPr lang="en-ZA" i="1" dirty="0" smtClean="0">
                <a:solidFill>
                  <a:srgbClr val="004821"/>
                </a:solidFill>
              </a:rPr>
              <a:t>Therefore </a:t>
            </a:r>
            <a:r>
              <a:rPr lang="he-IL" i="1" dirty="0" smtClean="0">
                <a:solidFill>
                  <a:srgbClr val="004821"/>
                </a:solidFill>
              </a:rPr>
              <a:t>יהושע</a:t>
            </a:r>
            <a:r>
              <a:rPr lang="en-ZA" i="1" dirty="0" smtClean="0">
                <a:solidFill>
                  <a:srgbClr val="004821"/>
                </a:solidFill>
              </a:rPr>
              <a:t> spoke to them again, saying, “I am the light of the world. He who follows Me shall by no means walk in darkness, but possess the light of life.”</a:t>
            </a:r>
            <a:r>
              <a:rPr lang="en-US" b="1" i="1" dirty="0" smtClean="0">
                <a:solidFill>
                  <a:srgbClr val="004821"/>
                </a:solidFill>
              </a:rPr>
              <a:t>(John 8:12)</a:t>
            </a:r>
          </a:p>
          <a:p>
            <a:pPr>
              <a:lnSpc>
                <a:spcPts val="2200"/>
              </a:lnSpc>
            </a:pPr>
            <a:endParaRPr lang="en-US"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WHY?</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nSpc>
                <a:spcPts val="2200"/>
              </a:lnSpc>
            </a:pPr>
            <a:r>
              <a:rPr lang="en-ZA" sz="8800" dirty="0" smtClean="0"/>
              <a:t>The “</a:t>
            </a:r>
            <a:r>
              <a:rPr lang="en-ZA" sz="8800" i="1" dirty="0" smtClean="0"/>
              <a:t>Light”, </a:t>
            </a:r>
            <a:r>
              <a:rPr lang="en-ZA" sz="8800" dirty="0" smtClean="0"/>
              <a:t>represents the Word of Elohim, the Torah</a:t>
            </a:r>
            <a:r>
              <a:rPr lang="en-ZA" sz="8800" i="1" dirty="0" smtClean="0"/>
              <a:t>. </a:t>
            </a:r>
            <a:r>
              <a:rPr lang="he-IL" sz="8800" i="1" dirty="0" smtClean="0">
                <a:solidFill>
                  <a:srgbClr val="004821"/>
                </a:solidFill>
              </a:rPr>
              <a:t>נ</a:t>
            </a:r>
            <a:endParaRPr lang="en-ZA" sz="8800" i="1" dirty="0" smtClean="0">
              <a:solidFill>
                <a:srgbClr val="004821"/>
              </a:solidFill>
            </a:endParaRPr>
          </a:p>
          <a:p>
            <a:pPr algn="ctr">
              <a:lnSpc>
                <a:spcPts val="2200"/>
              </a:lnSpc>
            </a:pPr>
            <a:r>
              <a:rPr lang="en-ZA" sz="8800" i="1" dirty="0" smtClean="0">
                <a:solidFill>
                  <a:srgbClr val="004821"/>
                </a:solidFill>
              </a:rPr>
              <a:t>Your word is a lamp to my feet And a light to my path. </a:t>
            </a:r>
            <a:r>
              <a:rPr lang="en-ZA" sz="8800" b="1" i="1" dirty="0" smtClean="0">
                <a:solidFill>
                  <a:srgbClr val="004821"/>
                </a:solidFill>
              </a:rPr>
              <a:t>(Psalms 119:105)</a:t>
            </a:r>
          </a:p>
          <a:p>
            <a:pPr>
              <a:lnSpc>
                <a:spcPts val="2200"/>
              </a:lnSpc>
            </a:pPr>
            <a:r>
              <a:rPr lang="en-ZA" sz="8800" i="1" dirty="0" smtClean="0">
                <a:solidFill>
                  <a:srgbClr val="004821"/>
                </a:solidFill>
              </a:rPr>
              <a:t>When you are walking about, it leads you; When you lie down, it guards you. And when you have woken up, It talks to you. For the command is a lamp, And the Torah a light, And reproofs of discipline a way of life,  </a:t>
            </a:r>
            <a:r>
              <a:rPr lang="en-ZA" sz="8800" b="1" i="1" dirty="0" smtClean="0">
                <a:solidFill>
                  <a:srgbClr val="004821"/>
                </a:solidFill>
              </a:rPr>
              <a:t>(Proverbs 6:22-23)</a:t>
            </a:r>
          </a:p>
          <a:p>
            <a:pPr algn="just">
              <a:lnSpc>
                <a:spcPts val="2200"/>
              </a:lnSpc>
            </a:pPr>
            <a:r>
              <a:rPr lang="en-ZA" sz="8800" dirty="0" smtClean="0"/>
              <a:t>Turning back to God, it is light that will shine on our path: </a:t>
            </a:r>
            <a:endParaRPr lang="en-ZA" sz="8800" i="1" dirty="0" smtClean="0">
              <a:solidFill>
                <a:schemeClr val="accent2">
                  <a:lumMod val="50000"/>
                </a:schemeClr>
              </a:solidFill>
            </a:endParaRPr>
          </a:p>
          <a:p>
            <a:pPr algn="ctr">
              <a:lnSpc>
                <a:spcPts val="2200"/>
              </a:lnSpc>
            </a:pPr>
            <a:r>
              <a:rPr lang="en-ZA" sz="8800" i="1" dirty="0" smtClean="0">
                <a:solidFill>
                  <a:srgbClr val="004821"/>
                </a:solidFill>
              </a:rPr>
              <a:t>If you return to the Almighty, you are built up. If you remove unrighteousness far from your tents, and lay your gold in the dust, and the gold of </a:t>
            </a:r>
            <a:r>
              <a:rPr lang="en-ZA" sz="8800" i="1" dirty="0" err="1" smtClean="0">
                <a:solidFill>
                  <a:srgbClr val="004821"/>
                </a:solidFill>
              </a:rPr>
              <a:t>Ophir</a:t>
            </a:r>
            <a:r>
              <a:rPr lang="en-ZA" sz="8800" i="1" dirty="0" smtClean="0">
                <a:solidFill>
                  <a:srgbClr val="004821"/>
                </a:solidFill>
              </a:rPr>
              <a:t> among the stones of the </a:t>
            </a:r>
            <a:r>
              <a:rPr lang="en-ZA" sz="8800" i="1" dirty="0" err="1" smtClean="0">
                <a:solidFill>
                  <a:srgbClr val="004821"/>
                </a:solidFill>
              </a:rPr>
              <a:t>wadis</a:t>
            </a:r>
            <a:r>
              <a:rPr lang="en-ZA" sz="8800" i="1" dirty="0" smtClean="0">
                <a:solidFill>
                  <a:srgbClr val="004821"/>
                </a:solidFill>
              </a:rPr>
              <a:t>, then the Almighty shall be your gold and your silver, strength to you. Then you shall certainly delight in the Almighty, and lift up your face to </a:t>
            </a:r>
            <a:r>
              <a:rPr lang="en-ZA" sz="8800" i="1" dirty="0" err="1" smtClean="0">
                <a:solidFill>
                  <a:srgbClr val="004821"/>
                </a:solidFill>
              </a:rPr>
              <a:t>Eloah</a:t>
            </a:r>
            <a:r>
              <a:rPr lang="en-ZA" sz="8800" i="1" dirty="0" smtClean="0">
                <a:solidFill>
                  <a:srgbClr val="004821"/>
                </a:solidFill>
              </a:rPr>
              <a:t>, make your prayer to Him. And He shall hear you, and you shall pay your vows. And whatever you decide on shall be established for you, and light shine on your ways. </a:t>
            </a:r>
          </a:p>
          <a:p>
            <a:pPr algn="ctr">
              <a:lnSpc>
                <a:spcPts val="2200"/>
              </a:lnSpc>
            </a:pPr>
            <a:r>
              <a:rPr lang="en-ZA" sz="8800" b="1" i="1" dirty="0" smtClean="0">
                <a:solidFill>
                  <a:srgbClr val="004821"/>
                </a:solidFill>
              </a:rPr>
              <a:t>(Job 22:23-28)</a:t>
            </a:r>
          </a:p>
          <a:p>
            <a:endParaRPr lang="en-ZA" sz="4400" dirty="0" smtClean="0"/>
          </a:p>
          <a:p>
            <a:pPr algn="ctr"/>
            <a:endParaRPr lang="en-ZA" sz="4400" b="1" i="1" dirty="0" smtClean="0">
              <a:solidFill>
                <a:srgbClr val="004821"/>
              </a:solidFill>
            </a:endParaRPr>
          </a:p>
          <a:p>
            <a:endParaRPr lang="en-ZA" dirty="0">
              <a:solidFill>
                <a:srgbClr val="00482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SYMBOLISM</a:t>
            </a:r>
            <a:endParaRPr lang="en-ZA" dirty="0"/>
          </a:p>
        </p:txBody>
      </p:sp>
      <p:sp>
        <p:nvSpPr>
          <p:cNvPr id="3" name="Content Placeholder 2"/>
          <p:cNvSpPr>
            <a:spLocks noGrp="1"/>
          </p:cNvSpPr>
          <p:nvPr>
            <p:ph idx="1"/>
          </p:nvPr>
        </p:nvSpPr>
        <p:spPr/>
        <p:txBody>
          <a:bodyPr>
            <a:normAutofit fontScale="92500"/>
          </a:bodyPr>
          <a:lstStyle/>
          <a:p>
            <a:r>
              <a:rPr lang="en-ZA" sz="2400" dirty="0" smtClean="0"/>
              <a:t>We cannot see light, but we must have light to truly see. Similarly we know we cannot see </a:t>
            </a:r>
            <a:r>
              <a:rPr lang="he-IL" sz="2400" dirty="0" smtClean="0"/>
              <a:t>יהוה</a:t>
            </a:r>
            <a:r>
              <a:rPr lang="en-ZA" sz="2400" dirty="0" smtClean="0"/>
              <a:t>, but we can see wherever He shines His light</a:t>
            </a:r>
          </a:p>
          <a:p>
            <a:pPr algn="ctr"/>
            <a:r>
              <a:rPr lang="en-ZA" sz="2400" i="1" dirty="0" smtClean="0">
                <a:solidFill>
                  <a:srgbClr val="004821"/>
                </a:solidFill>
              </a:rPr>
              <a:t>For with You is the fountain of life; In Your light we see light. </a:t>
            </a:r>
            <a:r>
              <a:rPr lang="en-ZA" sz="2400" b="1" i="1" dirty="0" smtClean="0">
                <a:solidFill>
                  <a:srgbClr val="004821"/>
                </a:solidFill>
              </a:rPr>
              <a:t>(Psalms 36:9)</a:t>
            </a:r>
          </a:p>
          <a:p>
            <a:r>
              <a:rPr lang="en-ZA" sz="2400" dirty="0" smtClean="0"/>
              <a:t>We can’t see the Father, but we can definitely see Him in action. His name </a:t>
            </a:r>
            <a:r>
              <a:rPr lang="he-IL" sz="2400" dirty="0" smtClean="0"/>
              <a:t>יהוה</a:t>
            </a:r>
            <a:r>
              <a:rPr lang="en-ZA" sz="2400" dirty="0" smtClean="0"/>
              <a:t> is a verb, not a noun. This is similar to how the workings of the Spirit are described by</a:t>
            </a:r>
            <a:r>
              <a:rPr lang="he-IL" sz="2400" dirty="0" smtClean="0"/>
              <a:t>יהושע </a:t>
            </a:r>
            <a:r>
              <a:rPr lang="en-ZA" sz="2400" dirty="0" smtClean="0"/>
              <a:t>:</a:t>
            </a:r>
          </a:p>
          <a:p>
            <a:pPr algn="ctr"/>
            <a:r>
              <a:rPr lang="en-ZA" sz="2400" i="1" dirty="0" smtClean="0">
                <a:solidFill>
                  <a:srgbClr val="004821"/>
                </a:solidFill>
              </a:rPr>
              <a:t>“The Spirit breathes where it wishes, and you hear the sound of it, but do not know where it comes from and where it goes. So is everyone who has been born of the Spirit.” </a:t>
            </a:r>
            <a:r>
              <a:rPr lang="en-ZA" sz="2400" b="1" i="1" dirty="0" smtClean="0">
                <a:solidFill>
                  <a:srgbClr val="004821"/>
                </a:solidFill>
              </a:rPr>
              <a:t>(John 3:8)</a:t>
            </a:r>
          </a:p>
          <a:p>
            <a:r>
              <a:rPr lang="en-ZA" sz="2400" dirty="0" smtClean="0"/>
              <a:t>As the sun rises every morning, it should remind us that our Creator called everything into being by His declaration:</a:t>
            </a:r>
          </a:p>
          <a:p>
            <a:pPr algn="ctr"/>
            <a:r>
              <a:rPr lang="en-ZA" sz="2400" i="1" dirty="0" smtClean="0">
                <a:solidFill>
                  <a:srgbClr val="004821"/>
                </a:solidFill>
              </a:rPr>
              <a:t>And Elohim said, “Let light come to be,” and light came to be. </a:t>
            </a:r>
          </a:p>
          <a:p>
            <a:pPr algn="ctr"/>
            <a:r>
              <a:rPr lang="en-ZA" sz="2400" b="1" i="1" dirty="0" smtClean="0">
                <a:solidFill>
                  <a:srgbClr val="004821"/>
                </a:solidFill>
              </a:rPr>
              <a:t>(Genesis 1:3)</a:t>
            </a:r>
          </a:p>
          <a:p>
            <a:endParaRPr lang="en-ZA" sz="240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LIGHT</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It must be noted that these first two verses are about the Menorah (</a:t>
            </a:r>
            <a:r>
              <a:rPr lang="en-ZA" i="1" dirty="0" smtClean="0"/>
              <a:t>Lamp) </a:t>
            </a:r>
            <a:r>
              <a:rPr lang="en-ZA" dirty="0" smtClean="0"/>
              <a:t>and its “</a:t>
            </a:r>
            <a:r>
              <a:rPr lang="en-ZA" i="1" dirty="0" smtClean="0"/>
              <a:t>light” </a:t>
            </a:r>
            <a:r>
              <a:rPr lang="en-ZA" dirty="0" smtClean="0"/>
              <a:t>are not included with the others describing the utensils in last week’s </a:t>
            </a:r>
            <a:r>
              <a:rPr lang="en-ZA" dirty="0" err="1" smtClean="0"/>
              <a:t>parsha</a:t>
            </a:r>
            <a:r>
              <a:rPr lang="en-ZA" dirty="0" smtClean="0"/>
              <a:t>. Instead, these are our introduction to the garments and service of the High Priest and the priests who would serve under him. </a:t>
            </a:r>
            <a:r>
              <a:rPr lang="en-ZA" i="1" dirty="0" smtClean="0">
                <a:solidFill>
                  <a:srgbClr val="C00000"/>
                </a:solidFill>
              </a:rPr>
              <a:t>Why? </a:t>
            </a:r>
          </a:p>
          <a:p>
            <a:pPr>
              <a:lnSpc>
                <a:spcPts val="2200"/>
              </a:lnSpc>
            </a:pPr>
            <a:r>
              <a:rPr lang="en-ZA" dirty="0" smtClean="0"/>
              <a:t>In the </a:t>
            </a:r>
            <a:r>
              <a:rPr lang="en-ZA" dirty="0" err="1" smtClean="0"/>
              <a:t>Mishkan</a:t>
            </a:r>
            <a:r>
              <a:rPr lang="en-ZA" dirty="0" smtClean="0"/>
              <a:t>, this “</a:t>
            </a:r>
            <a:r>
              <a:rPr lang="en-ZA" i="1" dirty="0" smtClean="0"/>
              <a:t>Light” </a:t>
            </a:r>
            <a:r>
              <a:rPr lang="en-ZA" dirty="0" smtClean="0"/>
              <a:t>illuminates the </a:t>
            </a:r>
            <a:r>
              <a:rPr lang="en-ZA" i="1" dirty="0" smtClean="0"/>
              <a:t>“</a:t>
            </a:r>
            <a:r>
              <a:rPr lang="en-ZA" i="1" dirty="0" err="1" smtClean="0"/>
              <a:t>Kodesh</a:t>
            </a:r>
            <a:r>
              <a:rPr lang="en-ZA" i="1" dirty="0" smtClean="0"/>
              <a:t>” or “Set-apart Place” </a:t>
            </a:r>
            <a:r>
              <a:rPr lang="en-ZA" dirty="0" smtClean="0"/>
              <a:t>or the </a:t>
            </a:r>
            <a:r>
              <a:rPr lang="en-ZA" i="1" dirty="0" smtClean="0"/>
              <a:t>“Holy Place”, </a:t>
            </a:r>
            <a:r>
              <a:rPr lang="en-ZA" dirty="0" smtClean="0"/>
              <a:t>which is separated, by the veil, from the </a:t>
            </a:r>
            <a:r>
              <a:rPr lang="en-ZA" i="1" dirty="0" smtClean="0"/>
              <a:t>“</a:t>
            </a:r>
            <a:r>
              <a:rPr lang="en-ZA" i="1" dirty="0" err="1" smtClean="0"/>
              <a:t>Kodesh</a:t>
            </a:r>
            <a:r>
              <a:rPr lang="en-ZA" i="1" dirty="0" smtClean="0"/>
              <a:t> </a:t>
            </a:r>
            <a:r>
              <a:rPr lang="en-ZA" i="1" dirty="0" err="1" smtClean="0"/>
              <a:t>Kodesh’im</a:t>
            </a:r>
            <a:r>
              <a:rPr lang="en-ZA" i="1" dirty="0" smtClean="0"/>
              <a:t>” </a:t>
            </a:r>
            <a:r>
              <a:rPr lang="en-ZA" dirty="0" smtClean="0"/>
              <a:t>or</a:t>
            </a:r>
            <a:r>
              <a:rPr lang="en-ZA" i="1" dirty="0" smtClean="0"/>
              <a:t> “Most Set-apart Pace”, </a:t>
            </a:r>
            <a:r>
              <a:rPr lang="en-ZA" dirty="0" smtClean="0"/>
              <a:t>the</a:t>
            </a:r>
            <a:r>
              <a:rPr lang="en-ZA" i="1" dirty="0" smtClean="0"/>
              <a:t> “Holy of Holies”, </a:t>
            </a:r>
            <a:r>
              <a:rPr lang="en-ZA" dirty="0" smtClean="0"/>
              <a:t>where the Ark of the Covenant was kept; which contains the </a:t>
            </a:r>
            <a:r>
              <a:rPr lang="en-ZA" i="1" dirty="0" smtClean="0"/>
              <a:t>“Tablets” </a:t>
            </a:r>
            <a:r>
              <a:rPr lang="en-ZA" dirty="0" smtClean="0"/>
              <a:t>of the Covenant, or the </a:t>
            </a:r>
            <a:r>
              <a:rPr lang="en-ZA" i="1" dirty="0" smtClean="0"/>
              <a:t>“Witness”. </a:t>
            </a:r>
            <a:r>
              <a:rPr lang="en-ZA" dirty="0" smtClean="0"/>
              <a:t>The Hebrew word used here for</a:t>
            </a:r>
            <a:r>
              <a:rPr lang="en-ZA" i="1" dirty="0" smtClean="0"/>
              <a:t> “Witness” is “</a:t>
            </a:r>
            <a:r>
              <a:rPr lang="en-ZA" i="1" dirty="0" err="1" smtClean="0"/>
              <a:t>eyd</a:t>
            </a:r>
            <a:r>
              <a:rPr lang="en-ZA" i="1" dirty="0" smtClean="0"/>
              <a:t>” (</a:t>
            </a:r>
            <a:r>
              <a:rPr lang="en-ZA" i="1" dirty="0" err="1" smtClean="0"/>
              <a:t>ayin-dalet</a:t>
            </a:r>
            <a:r>
              <a:rPr lang="en-ZA" i="1" dirty="0" smtClean="0"/>
              <a:t>) </a:t>
            </a:r>
            <a:r>
              <a:rPr lang="en-ZA" dirty="0" smtClean="0"/>
              <a:t>which means </a:t>
            </a:r>
            <a:r>
              <a:rPr lang="en-ZA" i="1" dirty="0" smtClean="0"/>
              <a:t>“testimony” or “witness”. </a:t>
            </a:r>
            <a:r>
              <a:rPr lang="en-ZA" dirty="0" smtClean="0"/>
              <a:t>These </a:t>
            </a:r>
            <a:r>
              <a:rPr lang="en-ZA" i="1" dirty="0" smtClean="0"/>
              <a:t>“Ten Words”, </a:t>
            </a:r>
            <a:r>
              <a:rPr lang="en-ZA" dirty="0" smtClean="0"/>
              <a:t>these </a:t>
            </a:r>
            <a:r>
              <a:rPr lang="en-ZA" i="1" dirty="0" smtClean="0"/>
              <a:t>“Commandments” </a:t>
            </a:r>
            <a:r>
              <a:rPr lang="en-ZA" dirty="0" smtClean="0"/>
              <a:t>on these </a:t>
            </a:r>
            <a:r>
              <a:rPr lang="en-ZA" i="1" dirty="0" smtClean="0"/>
              <a:t>“Tablets” </a:t>
            </a:r>
            <a:r>
              <a:rPr lang="en-ZA" dirty="0" smtClean="0"/>
              <a:t>are the </a:t>
            </a:r>
            <a:r>
              <a:rPr lang="en-ZA" i="1" dirty="0" smtClean="0"/>
              <a:t>“Testimony” </a:t>
            </a:r>
            <a:r>
              <a:rPr lang="en-ZA" dirty="0" smtClean="0"/>
              <a:t>of Elohim. They did and will testify, or be a witness, against us when we sin and they’re our covering when we walk in His Word.</a:t>
            </a:r>
          </a:p>
          <a:p>
            <a:pPr>
              <a:lnSpc>
                <a:spcPts val="2200"/>
              </a:lnSpc>
            </a:pPr>
            <a:r>
              <a:rPr lang="en-ZA" dirty="0" smtClean="0">
                <a:solidFill>
                  <a:schemeClr val="accent2">
                    <a:lumMod val="50000"/>
                  </a:schemeClr>
                </a:solidFill>
              </a:rPr>
              <a:t>Question: </a:t>
            </a:r>
            <a:r>
              <a:rPr lang="en-ZA" i="1" dirty="0" smtClean="0">
                <a:solidFill>
                  <a:schemeClr val="accent2">
                    <a:lumMod val="50000"/>
                  </a:schemeClr>
                </a:solidFill>
              </a:rPr>
              <a:t>Where did the light come from behind the veil in Holies of Holies?</a:t>
            </a:r>
            <a:endParaRPr lang="en-ZA" i="1" dirty="0">
              <a:solidFill>
                <a:schemeClr val="accent2">
                  <a:lumMod val="50000"/>
                </a:schemeClr>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MENORAH DUAL MESSAGE</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dirty="0" smtClean="0"/>
              <a:t>Rabbi </a:t>
            </a:r>
            <a:r>
              <a:rPr lang="en-ZA" dirty="0" err="1" smtClean="0"/>
              <a:t>Naftali</a:t>
            </a:r>
            <a:r>
              <a:rPr lang="en-ZA" dirty="0" smtClean="0"/>
              <a:t> Silberberg writes </a:t>
            </a:r>
            <a:r>
              <a:rPr lang="en-ZA" dirty="0" smtClean="0">
                <a:solidFill>
                  <a:schemeClr val="accent2">
                    <a:lumMod val="50000"/>
                  </a:schemeClr>
                </a:solidFill>
              </a:rPr>
              <a:t>“</a:t>
            </a:r>
            <a:r>
              <a:rPr lang="en-ZA" i="1" dirty="0" smtClean="0">
                <a:solidFill>
                  <a:schemeClr val="accent2">
                    <a:lumMod val="50000"/>
                  </a:schemeClr>
                </a:solidFill>
              </a:rPr>
              <a:t>Light is a metaphor for the Torah, which sheds light in a world of darkness, illuminating it with G-</a:t>
            </a:r>
            <a:r>
              <a:rPr lang="en-ZA" i="1" dirty="0" err="1" smtClean="0">
                <a:solidFill>
                  <a:schemeClr val="accent2">
                    <a:lumMod val="50000"/>
                  </a:schemeClr>
                </a:solidFill>
              </a:rPr>
              <a:t>dly</a:t>
            </a:r>
            <a:r>
              <a:rPr lang="en-ZA" i="1" dirty="0" smtClean="0">
                <a:solidFill>
                  <a:schemeClr val="accent2">
                    <a:lumMod val="50000"/>
                  </a:schemeClr>
                </a:solidFill>
              </a:rPr>
              <a:t> wisdom. In a world where the divine truth is concealed, the Torah is a beacon of light which illuminates the path to a spiritual, meaningful and fulfilling life. The menorah is also a symbol of Jewish unity. Every Jewish soul is unique, possessing a distinctive nature and temperament. This is because each individual soul emanates from a unique combination of G-</a:t>
            </a:r>
            <a:r>
              <a:rPr lang="en-ZA" i="1" dirty="0" err="1" smtClean="0">
                <a:solidFill>
                  <a:schemeClr val="accent2">
                    <a:lumMod val="50000"/>
                  </a:schemeClr>
                </a:solidFill>
              </a:rPr>
              <a:t>d’s</a:t>
            </a:r>
            <a:r>
              <a:rPr lang="en-ZA" i="1" dirty="0" smtClean="0">
                <a:solidFill>
                  <a:schemeClr val="accent2">
                    <a:lumMod val="50000"/>
                  </a:schemeClr>
                </a:solidFill>
              </a:rPr>
              <a:t> seven attributes: kindness, discipline, harmony, perseverance, humility, attachment and royalty. The seven branches of the golden menorah symbolize the idea that, although we may expresses ourselves differently and possesses different dispositions, we all share the same essence, an essence of pure gold. In fact, the menorah wasn’t a combination of parts which were screwed—or even welded—together; rather, it was a single golden slab which was hammered into the shape of a menorah. Not only are we all of the same substance, but we are actually a part of a single non-composite entity, one large menorah</a:t>
            </a:r>
            <a:r>
              <a:rPr lang="en-ZA" i="1" dirty="0" smtClean="0">
                <a:solidFill>
                  <a:srgbClr val="C00000"/>
                </a:solidFill>
              </a:rPr>
              <a:t>.” </a:t>
            </a:r>
            <a:endParaRPr lang="en-ZA" dirty="0">
              <a:solidFill>
                <a:srgbClr val="C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OLIVE OIL - Background</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dirty="0" smtClean="0"/>
              <a:t>Olive </a:t>
            </a:r>
            <a:r>
              <a:rPr lang="en-ZA" dirty="0"/>
              <a:t>oil is made by crushing and pressing ripe olives. Whole olive fruit consists of 10 to 40 percent oil, and the fruit pulp is 60 to 80 percent oil. Producers use hydraulic presses to squeeze the oil out of the fruit under low pressure. This technique, called cold pressing, generates little heat, and so the oil retains its </a:t>
            </a:r>
            <a:r>
              <a:rPr lang="en-ZA" dirty="0" smtClean="0"/>
              <a:t>flavour, colour, </a:t>
            </a:r>
            <a:r>
              <a:rPr lang="en-ZA" dirty="0"/>
              <a:t>and nutritional value. </a:t>
            </a:r>
          </a:p>
          <a:p>
            <a:pPr algn="just">
              <a:lnSpc>
                <a:spcPts val="2100"/>
              </a:lnSpc>
            </a:pPr>
            <a:r>
              <a:rPr lang="en-ZA" dirty="0">
                <a:solidFill>
                  <a:schemeClr val="accent2">
                    <a:lumMod val="50000"/>
                  </a:schemeClr>
                </a:solidFill>
              </a:rPr>
              <a:t>Cold-pressing commonly is carried out in several stages, with only some of the oil being extracted at each stage. The process remains basically the same throughout, but the quality of the oil declines with each pressing. In most cases, olives are cold-pressed at 40 °F (4 °C). </a:t>
            </a:r>
          </a:p>
          <a:p>
            <a:pPr algn="just">
              <a:lnSpc>
                <a:spcPts val="2100"/>
              </a:lnSpc>
            </a:pPr>
            <a:r>
              <a:rPr lang="en-ZA" dirty="0"/>
              <a:t>The first pressing gives the highest quality oil, which is usually called virgin olive oil. Virgin olive oil is more expensive than other vegetable oils, so it often is considered a gourmet item. The lower-quality oils from later pressings are often blended in small amounts with such refined oils as soybean or cottonseed oil. Olive oil that comes from the final pressing is inedible. This oil, called olive residue or olive foots, is used in cosmetics, detergents, soap, medicines, and textiles.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freshplaza.com/2009/1116/olives4.jpg"/>
          <p:cNvPicPr>
            <a:picLocks noChangeAspect="1" noChangeArrowheads="1"/>
          </p:cNvPicPr>
          <p:nvPr/>
        </p:nvPicPr>
        <p:blipFill>
          <a:blip r:embed="rId2" cstate="email">
            <a:lum bright="3000" contrast="-37000"/>
          </a:blip>
          <a:srcRect/>
          <a:stretch>
            <a:fillRect/>
          </a:stretch>
        </p:blipFill>
        <p:spPr bwMode="auto">
          <a:xfrm rot="5400000">
            <a:off x="-33337" y="33337"/>
            <a:ext cx="3352800" cy="3286126"/>
          </a:xfrm>
          <a:prstGeom prst="rect">
            <a:avLst/>
          </a:prstGeom>
          <a:noFill/>
        </p:spPr>
      </p:pic>
      <p:sp>
        <p:nvSpPr>
          <p:cNvPr id="2" name="Title 1"/>
          <p:cNvSpPr>
            <a:spLocks noGrp="1"/>
          </p:cNvSpPr>
          <p:nvPr>
            <p:ph type="title"/>
          </p:nvPr>
        </p:nvSpPr>
        <p:spPr/>
        <p:txBody>
          <a:bodyPr/>
          <a:lstStyle/>
          <a:p>
            <a:r>
              <a:rPr lang="en-ZA" dirty="0" smtClean="0"/>
              <a:t>OLIVE  </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dirty="0" smtClean="0"/>
              <a:t>The </a:t>
            </a:r>
            <a:r>
              <a:rPr lang="en-ZA" dirty="0"/>
              <a:t>fruit may be oval or oblong. As it matures, it turns from green to yellow to red to purple-black. It has a smooth skin, and its flesh surrounds a hard pit. Both the flesh and the seed in the pit contain oil, which makes up </a:t>
            </a:r>
            <a:r>
              <a:rPr lang="en-ZA" dirty="0" smtClean="0"/>
              <a:t>smooth </a:t>
            </a:r>
            <a:r>
              <a:rPr lang="en-ZA" dirty="0"/>
              <a:t>skin, and its flesh surrounds a hard pit. Both the flesh and the seed in the pit contain oil, which makes up 10 to 40 percent of the mature fresh fruit’s weight. Fresh olives contain </a:t>
            </a:r>
            <a:r>
              <a:rPr lang="en-ZA" i="1" dirty="0" err="1"/>
              <a:t>oleuropein</a:t>
            </a:r>
            <a:r>
              <a:rPr lang="en-ZA" dirty="0"/>
              <a:t>, a bitter substance that makes them unpleasant to eat before processing. During processing, this substance is largely or entirely removed. </a:t>
            </a:r>
          </a:p>
          <a:p>
            <a:pPr algn="just">
              <a:lnSpc>
                <a:spcPts val="2100"/>
              </a:lnSpc>
            </a:pPr>
            <a:r>
              <a:rPr lang="en-ZA" dirty="0">
                <a:solidFill>
                  <a:schemeClr val="accent2">
                    <a:lumMod val="50000"/>
                  </a:schemeClr>
                </a:solidFill>
              </a:rPr>
              <a:t>The olive tree’s bark and leaves are a soft gray-green, and its trunk becomes gnarled as it ages. Olive trees live longer than most other fruit trees. There are olive trees in [Israel] that may be more than 2,000 years old. </a:t>
            </a:r>
          </a:p>
          <a:p>
            <a:pPr algn="just">
              <a:lnSpc>
                <a:spcPts val="2100"/>
              </a:lnSpc>
            </a:pPr>
            <a:r>
              <a:rPr lang="en-ZA" dirty="0"/>
              <a:t>An olive tree blooms in late spring with clusters of white flowers. Depending on the variety, there can be anywhere from ten to over forty flowers in a cluster, but only one in every twenty flowers will become an olive. Olive trees are self-pollinating by means of the wind</a:t>
            </a:r>
            <a:r>
              <a:rPr lang="en-ZA" dirty="0" smtClean="0"/>
              <a:t>. Most </a:t>
            </a:r>
            <a:r>
              <a:rPr lang="en-ZA" dirty="0"/>
              <a:t>varieties of olive trees bear a large crop one season and a small crop the next.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OLIVE TREE</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dirty="0"/>
              <a:t>Olive trees prefer a hilly terrain and grow best at one to two thousand feet above sea level in lime soil. These trees are small, with deep roots, thirsty, with small olives and pits, and a high content of oil particles. In early autumn and spring the soil in the groves is </a:t>
            </a:r>
            <a:r>
              <a:rPr lang="en-ZA" dirty="0" smtClean="0"/>
              <a:t>ploughed </a:t>
            </a:r>
            <a:r>
              <a:rPr lang="en-ZA" dirty="0"/>
              <a:t>and weeded, and the trees pruned. Pruning is most important and is </a:t>
            </a:r>
            <a:r>
              <a:rPr lang="en-ZA" dirty="0" smtClean="0"/>
              <a:t>labour </a:t>
            </a:r>
            <a:r>
              <a:rPr lang="en-ZA" dirty="0"/>
              <a:t>intensive. You must thin the growth on the crown of the tree so the fruit-bearing branches can be exposed to the sun and air.</a:t>
            </a:r>
          </a:p>
          <a:p>
            <a:pPr algn="just">
              <a:lnSpc>
                <a:spcPts val="2100"/>
              </a:lnSpc>
            </a:pPr>
            <a:r>
              <a:rPr lang="en-ZA" dirty="0" smtClean="0">
                <a:solidFill>
                  <a:schemeClr val="accent2">
                    <a:lumMod val="50000"/>
                  </a:schemeClr>
                </a:solidFill>
              </a:rPr>
              <a:t>Parts cut off from an olive tree may take root and grow into new trees. The olive tree will grow where the climate is hot and dry. But for bearing good fruit, the tree needs a moderate supply of water. </a:t>
            </a:r>
          </a:p>
          <a:p>
            <a:pPr algn="just">
              <a:lnSpc>
                <a:spcPts val="2100"/>
              </a:lnSpc>
            </a:pPr>
            <a:r>
              <a:rPr lang="en-ZA" dirty="0" smtClean="0"/>
              <a:t>Harvesting </a:t>
            </a:r>
            <a:r>
              <a:rPr lang="en-ZA" dirty="0"/>
              <a:t>olives requires careful handling. Olives grown for their oil may be mechanically harvested. Olives grown for eating must be picked by hand. </a:t>
            </a:r>
            <a:r>
              <a:rPr lang="en-ZA" dirty="0" smtClean="0"/>
              <a:t>Most </a:t>
            </a:r>
            <a:r>
              <a:rPr lang="en-ZA" dirty="0"/>
              <a:t>green olives are prepared by the Spanish process. In this process, unripe, yellowish-green olives are placed in lye solution. The lye removes most of the bitter </a:t>
            </a:r>
            <a:r>
              <a:rPr lang="en-ZA" dirty="0" smtClean="0"/>
              <a:t>taste. </a:t>
            </a:r>
            <a:r>
              <a:rPr lang="en-ZA" dirty="0"/>
              <a:t>The olives are washed and then fermented in brine. </a:t>
            </a:r>
          </a:p>
          <a:p>
            <a:pPr>
              <a:lnSpc>
                <a:spcPts val="2100"/>
              </a:lnSpc>
            </a:pPr>
            <a:endParaRPr lang="en-ZA" dirty="0"/>
          </a:p>
        </p:txBody>
      </p:sp>
      <p:pic>
        <p:nvPicPr>
          <p:cNvPr id="4" name="Picture 3" descr="olive-tree-in-fiels_1.jpg"/>
          <p:cNvPicPr>
            <a:picLocks noChangeAspect="1"/>
          </p:cNvPicPr>
          <p:nvPr/>
        </p:nvPicPr>
        <p:blipFill>
          <a:blip r:embed="rId2" cstate="email"/>
          <a:stretch>
            <a:fillRect/>
          </a:stretch>
        </p:blipFill>
        <p:spPr>
          <a:xfrm>
            <a:off x="899592" y="620688"/>
            <a:ext cx="7224803" cy="54186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HARVESTING OLIVES IN ISRAEL</a:t>
            </a:r>
            <a:endParaRPr lang="en-ZA" dirty="0"/>
          </a:p>
        </p:txBody>
      </p:sp>
      <p:sp>
        <p:nvSpPr>
          <p:cNvPr id="3" name="Content Placeholder 2"/>
          <p:cNvSpPr>
            <a:spLocks noGrp="1"/>
          </p:cNvSpPr>
          <p:nvPr>
            <p:ph idx="1"/>
          </p:nvPr>
        </p:nvSpPr>
        <p:spPr>
          <a:xfrm>
            <a:off x="467544" y="1600200"/>
            <a:ext cx="8229600" cy="5257800"/>
          </a:xfrm>
        </p:spPr>
        <p:txBody>
          <a:bodyPr>
            <a:normAutofit/>
          </a:bodyPr>
          <a:lstStyle/>
          <a:p>
            <a:pPr algn="just"/>
            <a:r>
              <a:rPr lang="en-ZA" sz="2400" dirty="0" smtClean="0"/>
              <a:t>Olive </a:t>
            </a:r>
            <a:r>
              <a:rPr lang="en-ZA" sz="2400" dirty="0"/>
              <a:t>oil production in Israel is an interesting process that has many </a:t>
            </a:r>
            <a:r>
              <a:rPr lang="en-ZA" sz="2400" dirty="0" smtClean="0"/>
              <a:t>life lessons</a:t>
            </a:r>
            <a:r>
              <a:rPr lang="en-ZA" sz="2400" dirty="0"/>
              <a:t> about our latent potential.</a:t>
            </a:r>
          </a:p>
          <a:p>
            <a:pPr marL="514350" indent="-514350" algn="just">
              <a:buFont typeface="+mj-lt"/>
              <a:buAutoNum type="arabicPeriod"/>
            </a:pPr>
            <a:r>
              <a:rPr lang="en-ZA" sz="2400" dirty="0" smtClean="0"/>
              <a:t>The </a:t>
            </a:r>
            <a:r>
              <a:rPr lang="en-ZA" sz="2400" dirty="0"/>
              <a:t>workers come and spread out big sheets under the trees and then </a:t>
            </a:r>
            <a:r>
              <a:rPr lang="en-ZA" sz="2400" dirty="0" smtClean="0"/>
              <a:t>using sticks</a:t>
            </a:r>
            <a:r>
              <a:rPr lang="en-ZA" sz="2400" dirty="0"/>
              <a:t>, they beat the branches until the olives fall off.  They are gathered </a:t>
            </a:r>
            <a:r>
              <a:rPr lang="en-ZA" sz="2400" dirty="0" smtClean="0"/>
              <a:t>in the</a:t>
            </a:r>
            <a:r>
              <a:rPr lang="en-ZA" sz="2400" dirty="0"/>
              <a:t> sheets and made into pure olive oil. </a:t>
            </a:r>
            <a:endParaRPr lang="en-ZA" sz="2400" dirty="0" smtClean="0"/>
          </a:p>
          <a:p>
            <a:pPr marL="514350" indent="-514350" algn="just">
              <a:buFont typeface="+mj-lt"/>
              <a:buAutoNum type="arabicPeriod"/>
            </a:pPr>
            <a:r>
              <a:rPr lang="en-ZA" sz="2400" dirty="0" smtClean="0"/>
              <a:t>In </a:t>
            </a:r>
            <a:r>
              <a:rPr lang="en-ZA" sz="2400" dirty="0"/>
              <a:t>order to make the olives palatable and obtain the pure olive oil, the </a:t>
            </a:r>
            <a:r>
              <a:rPr lang="en-ZA" sz="2400" dirty="0" smtClean="0"/>
              <a:t>bitter juices </a:t>
            </a:r>
            <a:r>
              <a:rPr lang="en-ZA" sz="2400" dirty="0"/>
              <a:t>are ground and then squeezed in an olive </a:t>
            </a:r>
            <a:r>
              <a:rPr lang="en-ZA" sz="2400" dirty="0" smtClean="0"/>
              <a:t>press. Since </a:t>
            </a:r>
            <a:r>
              <a:rPr lang="en-ZA" sz="2400" dirty="0"/>
              <a:t>green olives produce a more bitter oil, they remain under the mill </a:t>
            </a:r>
            <a:r>
              <a:rPr lang="en-ZA" sz="2400" dirty="0" smtClean="0"/>
              <a:t>stone for </a:t>
            </a:r>
            <a:r>
              <a:rPr lang="en-ZA" sz="2400" dirty="0"/>
              <a:t>30 or 40 minutes, or sometime a heavy rock, to extract the bitterness </a:t>
            </a:r>
            <a:r>
              <a:rPr lang="en-ZA" sz="2400" dirty="0" smtClean="0"/>
              <a:t>and improve </a:t>
            </a:r>
            <a:r>
              <a:rPr lang="en-ZA" sz="2400" dirty="0"/>
              <a:t>the </a:t>
            </a:r>
            <a:r>
              <a:rPr lang="en-ZA" sz="2400" dirty="0" smtClean="0"/>
              <a:t>flavour.</a:t>
            </a:r>
            <a:endParaRPr lang="en-ZA" sz="2400" dirty="0"/>
          </a:p>
          <a:p>
            <a:pPr algn="just"/>
            <a:endParaRPr lang="en-ZA" dirty="0" smtClean="0"/>
          </a:p>
          <a:p>
            <a:endParaRPr lang="en-ZA" dirty="0"/>
          </a:p>
        </p:txBody>
      </p:sp>
      <p:pic>
        <p:nvPicPr>
          <p:cNvPr id="4" name="Picture 3" descr="https://staticapp.icpsc.com/icp/loadimage.php/mogile/261268/8ccb66ccb0e42acf6e5592a18d9399ee/image/jpeg"/>
          <p:cNvPicPr/>
          <p:nvPr/>
        </p:nvPicPr>
        <p:blipFill>
          <a:blip r:embed="rId2" cstate="email"/>
          <a:srcRect/>
          <a:stretch>
            <a:fillRect/>
          </a:stretch>
        </p:blipFill>
        <p:spPr bwMode="auto">
          <a:xfrm>
            <a:off x="539552" y="620688"/>
            <a:ext cx="8064896" cy="568863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MOTHER DROP</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algn="just">
              <a:lnSpc>
                <a:spcPts val="2400"/>
              </a:lnSpc>
            </a:pPr>
            <a:r>
              <a:rPr lang="en-ZA" dirty="0" smtClean="0"/>
              <a:t>Adam </a:t>
            </a:r>
            <a:r>
              <a:rPr lang="en-ZA" dirty="0"/>
              <a:t>Clarke, in his biblical commentary, says regarding Exodus 27:20 that the very ripe and oil-filled olives, after having been picked, when slightly bruised or pressed (before being crushed by mortar stones in a mill) will express the purest, most </a:t>
            </a:r>
            <a:r>
              <a:rPr lang="en-ZA" dirty="0" smtClean="0"/>
              <a:t>flavourful </a:t>
            </a:r>
            <a:r>
              <a:rPr lang="en-ZA" dirty="0"/>
              <a:t>and highest quality oil. This oil that flows spontaneously with little or </a:t>
            </a:r>
            <a:r>
              <a:rPr lang="en-ZA" dirty="0" smtClean="0"/>
              <a:t>no application </a:t>
            </a:r>
            <a:r>
              <a:rPr lang="en-ZA" dirty="0"/>
              <a:t>of force is called the </a:t>
            </a:r>
            <a:r>
              <a:rPr lang="en-ZA" i="1" dirty="0"/>
              <a:t>mother drop. </a:t>
            </a:r>
            <a:endParaRPr lang="en-ZA" i="1" dirty="0" smtClean="0"/>
          </a:p>
          <a:p>
            <a:pPr algn="just">
              <a:lnSpc>
                <a:spcPts val="2400"/>
              </a:lnSpc>
            </a:pPr>
            <a:endParaRPr lang="en-ZA" i="1" dirty="0"/>
          </a:p>
          <a:p>
            <a:pPr algn="just">
              <a:lnSpc>
                <a:spcPts val="2400"/>
              </a:lnSpc>
            </a:pPr>
            <a:r>
              <a:rPr lang="en-ZA" dirty="0"/>
              <a:t>According to the </a:t>
            </a:r>
            <a:r>
              <a:rPr lang="en-ZA" i="1" dirty="0"/>
              <a:t>Stone Edition Chumash, </a:t>
            </a:r>
            <a:r>
              <a:rPr lang="en-ZA" dirty="0"/>
              <a:t>only the purest oil could be used for the lamp (menorah)—the purest of the pure! This was obtained by slightly pressing the very ripe olives, but without crushing them. A minute quantity of oil would be squeezed out—only a drop or so—from each olive. This oil was more pure than any of the other oil subsequently obtained via crushing. </a:t>
            </a:r>
            <a:endParaRPr lang="en-ZA" dirty="0" smtClean="0"/>
          </a:p>
          <a:p>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solidFill>
                  <a:schemeClr val="accent4">
                    <a:lumMod val="50000"/>
                  </a:schemeClr>
                </a:solidFill>
                <a:effectLst/>
              </a:rPr>
              <a:t>TETZAVEH “You shall command”</a:t>
            </a:r>
            <a:endParaRPr lang="en-ZA" i="1" dirty="0">
              <a:solidFill>
                <a:schemeClr val="accent4">
                  <a:lumMod val="50000"/>
                </a:schemeClr>
              </a:solidFill>
              <a:effectLst/>
            </a:endParaRPr>
          </a:p>
        </p:txBody>
      </p:sp>
      <p:sp>
        <p:nvSpPr>
          <p:cNvPr id="5" name="Subtitle 4"/>
          <p:cNvSpPr>
            <a:spLocks noGrp="1"/>
          </p:cNvSpPr>
          <p:nvPr>
            <p:ph type="subTitle" idx="1"/>
          </p:nvPr>
        </p:nvSpPr>
        <p:spPr>
          <a:xfrm>
            <a:off x="323528" y="5373216"/>
            <a:ext cx="8496944" cy="1412776"/>
          </a:xfrm>
        </p:spPr>
        <p:txBody>
          <a:bodyPr>
            <a:noAutofit/>
          </a:bodyPr>
          <a:lstStyle/>
          <a:p>
            <a:pPr>
              <a:lnSpc>
                <a:spcPts val="2300"/>
              </a:lnSpc>
            </a:pPr>
            <a:r>
              <a:rPr lang="en-ZA" b="1" dirty="0" smtClean="0">
                <a:solidFill>
                  <a:schemeClr val="accent4">
                    <a:lumMod val="50000"/>
                  </a:schemeClr>
                </a:solidFill>
              </a:rPr>
              <a:t>Torah: </a:t>
            </a:r>
            <a:r>
              <a:rPr lang="en-ZA" sz="2000" b="0" dirty="0" smtClean="0">
                <a:solidFill>
                  <a:schemeClr val="accent4">
                    <a:lumMod val="50000"/>
                  </a:schemeClr>
                </a:solidFill>
              </a:rPr>
              <a:t>Exodus 27:20 – 30:10</a:t>
            </a:r>
            <a:endParaRPr lang="en-ZA" b="0" dirty="0" smtClean="0">
              <a:solidFill>
                <a:schemeClr val="accent4">
                  <a:lumMod val="50000"/>
                </a:schemeClr>
              </a:solidFill>
            </a:endParaRPr>
          </a:p>
          <a:p>
            <a:pPr>
              <a:lnSpc>
                <a:spcPts val="2300"/>
              </a:lnSpc>
            </a:pPr>
            <a:r>
              <a:rPr lang="en-ZA" b="1" dirty="0" err="1" smtClean="0">
                <a:solidFill>
                  <a:schemeClr val="accent4">
                    <a:lumMod val="50000"/>
                  </a:schemeClr>
                </a:solidFill>
              </a:rPr>
              <a:t>Haftorah</a:t>
            </a:r>
            <a:r>
              <a:rPr lang="en-ZA" b="1" dirty="0" smtClean="0">
                <a:solidFill>
                  <a:schemeClr val="accent4">
                    <a:lumMod val="50000"/>
                  </a:schemeClr>
                </a:solidFill>
              </a:rPr>
              <a:t>: </a:t>
            </a:r>
            <a:r>
              <a:rPr lang="en-US" sz="2000" dirty="0" smtClean="0">
                <a:solidFill>
                  <a:schemeClr val="accent4">
                    <a:lumMod val="50000"/>
                  </a:schemeClr>
                </a:solidFill>
              </a:rPr>
              <a:t>Ezekiel 43:10-27, </a:t>
            </a:r>
            <a:r>
              <a:rPr lang="en-ZA" sz="2000" dirty="0" smtClean="0">
                <a:solidFill>
                  <a:schemeClr val="accent4">
                    <a:lumMod val="50000"/>
                  </a:schemeClr>
                </a:solidFill>
              </a:rPr>
              <a:t>1 Samuel 15: 2–34</a:t>
            </a:r>
            <a:endParaRPr lang="en-ZA" dirty="0" smtClean="0">
              <a:solidFill>
                <a:schemeClr val="accent4">
                  <a:lumMod val="50000"/>
                </a:schemeClr>
              </a:solidFill>
            </a:endParaRPr>
          </a:p>
          <a:p>
            <a:pPr>
              <a:lnSpc>
                <a:spcPts val="2300"/>
              </a:lnSpc>
            </a:pPr>
            <a:r>
              <a:rPr lang="en-ZA" b="1" dirty="0" err="1" smtClean="0">
                <a:solidFill>
                  <a:schemeClr val="accent4">
                    <a:lumMod val="50000"/>
                  </a:schemeClr>
                </a:solidFill>
              </a:rPr>
              <a:t>B’rit</a:t>
            </a:r>
            <a:r>
              <a:rPr lang="en-ZA" b="1" dirty="0" smtClean="0">
                <a:solidFill>
                  <a:schemeClr val="accent4">
                    <a:lumMod val="50000"/>
                  </a:schemeClr>
                </a:solidFill>
              </a:rPr>
              <a:t> </a:t>
            </a:r>
            <a:r>
              <a:rPr lang="en-ZA" b="1" dirty="0" err="1" smtClean="0">
                <a:solidFill>
                  <a:schemeClr val="accent4">
                    <a:lumMod val="50000"/>
                  </a:schemeClr>
                </a:solidFill>
              </a:rPr>
              <a:t>Chadashah</a:t>
            </a:r>
            <a:r>
              <a:rPr lang="en-ZA" b="1" dirty="0" smtClean="0">
                <a:solidFill>
                  <a:schemeClr val="accent4">
                    <a:lumMod val="50000"/>
                  </a:schemeClr>
                </a:solidFill>
              </a:rPr>
              <a:t>: </a:t>
            </a:r>
            <a:r>
              <a:rPr lang="en-ZA" sz="2000" dirty="0" smtClean="0">
                <a:solidFill>
                  <a:schemeClr val="accent4">
                    <a:lumMod val="50000"/>
                  </a:schemeClr>
                </a:solidFill>
              </a:rPr>
              <a:t>Matthew 13:1-53, Hebrews 13:10-16, Romans 12:1 to 13:14</a:t>
            </a:r>
            <a:endParaRPr lang="en-ZA" dirty="0" smtClean="0">
              <a:solidFill>
                <a:schemeClr val="accent4">
                  <a:lumMod val="50000"/>
                </a:schemeClr>
              </a:solidFill>
            </a:endParaRPr>
          </a:p>
          <a:p>
            <a:pPr>
              <a:lnSpc>
                <a:spcPts val="2300"/>
              </a:lnSpc>
            </a:pPr>
            <a:r>
              <a:rPr lang="en-ZA" sz="1600" i="1" dirty="0" smtClean="0">
                <a:solidFill>
                  <a:schemeClr val="accent2"/>
                </a:solidFill>
              </a:rPr>
              <a:t>All references: The Scripture 1998+ unless otherwise noted</a:t>
            </a:r>
            <a:endParaRPr lang="en-ZA" sz="1600" dirty="0" smtClean="0"/>
          </a:p>
          <a:p>
            <a:pPr>
              <a:lnSpc>
                <a:spcPts val="2300"/>
              </a:lnSpc>
            </a:pPr>
            <a:endParaRPr lang="en-ZA" sz="2800" dirty="0" smtClean="0"/>
          </a:p>
          <a:p>
            <a:pPr>
              <a:lnSpc>
                <a:spcPts val="2300"/>
              </a:lnSpc>
            </a:pPr>
            <a:endParaRPr lang="en-ZA" sz="2800" dirty="0" smtClean="0"/>
          </a:p>
          <a:p>
            <a:pPr>
              <a:lnSpc>
                <a:spcPts val="2300"/>
              </a:lnSpc>
            </a:pPr>
            <a:endParaRPr lang="en-ZA" sz="240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1026" name="Picture 2"/>
          <p:cNvPicPr>
            <a:picLocks noChangeAspect="1" noChangeArrowheads="1"/>
          </p:cNvPicPr>
          <p:nvPr/>
        </p:nvPicPr>
        <p:blipFill>
          <a:blip r:embed="rId2" cstate="email"/>
          <a:srcRect b="12201"/>
          <a:stretch>
            <a:fillRect/>
          </a:stretch>
        </p:blipFill>
        <p:spPr bwMode="auto">
          <a:xfrm>
            <a:off x="2952750" y="1047750"/>
            <a:ext cx="3238500" cy="4181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SYMBOLISM FOR US</a:t>
            </a:r>
            <a:endParaRPr lang="en-ZA" dirty="0"/>
          </a:p>
        </p:txBody>
      </p:sp>
      <p:sp>
        <p:nvSpPr>
          <p:cNvPr id="3" name="Content Placeholder 2"/>
          <p:cNvSpPr>
            <a:spLocks noGrp="1"/>
          </p:cNvSpPr>
          <p:nvPr>
            <p:ph idx="1"/>
          </p:nvPr>
        </p:nvSpPr>
        <p:spPr>
          <a:xfrm>
            <a:off x="395536" y="1600200"/>
            <a:ext cx="8229600" cy="5257800"/>
          </a:xfrm>
        </p:spPr>
        <p:txBody>
          <a:bodyPr>
            <a:noAutofit/>
          </a:bodyPr>
          <a:lstStyle/>
          <a:p>
            <a:pPr marL="449263" indent="-449263" algn="just">
              <a:lnSpc>
                <a:spcPts val="2100"/>
              </a:lnSpc>
              <a:buFont typeface="+mj-lt"/>
              <a:buAutoNum type="arabicPeriod"/>
            </a:pPr>
            <a:r>
              <a:rPr lang="en-ZA" i="1" dirty="0" smtClean="0"/>
              <a:t>Just as the olives are beaten off the olive trees, gathered, and then squeezed or ground up to obtain the oil, similarly, we are like them.</a:t>
            </a:r>
          </a:p>
          <a:p>
            <a:pPr marL="449263" indent="-449263" algn="just">
              <a:lnSpc>
                <a:spcPts val="2100"/>
              </a:lnSpc>
              <a:buFont typeface="+mj-lt"/>
              <a:buAutoNum type="arabicPeriod"/>
            </a:pPr>
            <a:r>
              <a:rPr lang="en-ZA" i="1" dirty="0" smtClean="0"/>
              <a:t>Just as it takes a serious beating to get those olives off the branches, sometimes it feels like we are taking a beating in life, too. </a:t>
            </a:r>
          </a:p>
          <a:p>
            <a:pPr marL="449263" indent="-449263" algn="just">
              <a:lnSpc>
                <a:spcPts val="2100"/>
              </a:lnSpc>
              <a:buFont typeface="+mj-lt"/>
              <a:buAutoNum type="arabicPeriod"/>
            </a:pPr>
            <a:r>
              <a:rPr lang="en-ZA" i="1" dirty="0" smtClean="0"/>
              <a:t>Those bitter juices need to be pressed and squeezed out of us in order that we can be used by the Lord.</a:t>
            </a:r>
          </a:p>
          <a:p>
            <a:pPr marL="449263" indent="-449263" algn="just">
              <a:lnSpc>
                <a:spcPts val="2100"/>
              </a:lnSpc>
              <a:buFont typeface="+mj-lt"/>
              <a:buAutoNum type="arabicPeriod"/>
            </a:pPr>
            <a:r>
              <a:rPr lang="en-ZA" i="1" dirty="0" smtClean="0"/>
              <a:t>And </a:t>
            </a:r>
            <a:r>
              <a:rPr lang="en-ZA" i="1" dirty="0"/>
              <a:t>just as it took the finest and purest olive oil to light the lamps in </a:t>
            </a:r>
            <a:r>
              <a:rPr lang="en-ZA" i="1" dirty="0" smtClean="0"/>
              <a:t>the Holy</a:t>
            </a:r>
            <a:r>
              <a:rPr lang="en-ZA" i="1" dirty="0"/>
              <a:t> Temple, we too need the pure oil of the anointing to burn brightly </a:t>
            </a:r>
            <a:r>
              <a:rPr lang="en-ZA" i="1" dirty="0" smtClean="0"/>
              <a:t>for the </a:t>
            </a:r>
            <a:r>
              <a:rPr lang="en-ZA" i="1" dirty="0"/>
              <a:t>Lord. </a:t>
            </a:r>
          </a:p>
          <a:p>
            <a:pPr algn="just">
              <a:lnSpc>
                <a:spcPts val="2100"/>
              </a:lnSpc>
            </a:pPr>
            <a:r>
              <a:rPr lang="en-ZA" dirty="0" smtClean="0"/>
              <a:t>So </a:t>
            </a:r>
            <a:r>
              <a:rPr lang="en-ZA" dirty="0"/>
              <a:t>despite the beating, pressing and grinding that we experience, we should </a:t>
            </a:r>
            <a:r>
              <a:rPr lang="en-ZA" dirty="0" smtClean="0"/>
              <a:t>be patient </a:t>
            </a:r>
            <a:r>
              <a:rPr lang="en-ZA" dirty="0"/>
              <a:t>and not give up hope.  The Book of James tells that we need to </a:t>
            </a:r>
            <a:r>
              <a:rPr lang="en-ZA" dirty="0" smtClean="0"/>
              <a:t>allow patience </a:t>
            </a:r>
            <a:r>
              <a:rPr lang="en-ZA" dirty="0"/>
              <a:t>to do its job when we are tested, so that we will be complete </a:t>
            </a:r>
            <a:r>
              <a:rPr lang="en-ZA" dirty="0" smtClean="0"/>
              <a:t>and whole</a:t>
            </a:r>
            <a:r>
              <a:rPr lang="en-ZA" dirty="0"/>
              <a:t>, lacking nothing in our characters </a:t>
            </a:r>
            <a:r>
              <a:rPr lang="en-ZA" i="1" dirty="0"/>
              <a:t>(James 1:2-4)</a:t>
            </a:r>
            <a:r>
              <a:rPr lang="en-ZA" dirty="0"/>
              <a:t>.  </a:t>
            </a:r>
            <a:r>
              <a:rPr lang="en-ZA" dirty="0" smtClean="0"/>
              <a:t>Only </a:t>
            </a:r>
            <a:r>
              <a:rPr lang="en-ZA" dirty="0"/>
              <a:t>then will we end up with enough of the pure olive oil to keep our </a:t>
            </a:r>
            <a:r>
              <a:rPr lang="en-ZA" dirty="0" smtClean="0"/>
              <a:t>lamps lit</a:t>
            </a:r>
            <a:r>
              <a:rPr lang="en-ZA" dirty="0"/>
              <a:t> until the break of day.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LIGHT TOUCH </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just"/>
            <a:r>
              <a:rPr lang="en-ZA" dirty="0"/>
              <a:t>With regard to the pressing of the olives to produce the purest oil, it must be noted that our Heavenly Father prefers to use a light touch/hand on us rather than a heavy one, to motivate us to do his will and to achieve our highest potential and fruitfulness in his kingdom. You don’t spank your kids when a quiet word will do. But if they don’t obey your quiet instruction, then you turn up the heat on them (see Ps 32:8–9 and Isa 30:21). </a:t>
            </a:r>
            <a:endParaRPr lang="en-ZA" dirty="0" smtClean="0"/>
          </a:p>
          <a:p>
            <a:pPr algn="just"/>
            <a:endParaRPr lang="en-ZA" dirty="0" smtClean="0"/>
          </a:p>
          <a:p>
            <a:pPr algn="just"/>
            <a:r>
              <a:rPr lang="en-ZA" dirty="0" smtClean="0"/>
              <a:t>Similarly</a:t>
            </a:r>
            <a:r>
              <a:rPr lang="en-ZA" dirty="0"/>
              <a:t>, if a slight pressing or crushing of the olive doesn’t achieve the results in us for which our Father is looking—the expressing out of us of the pure drops of fine and pure oil, he will be forced to begin crushing us more vigorously —pits, skins and all (our body, soul and spirit). The oil from the full crushing will contain some sediment which will later have to be filtered out (through the trials, adversities and refining fires of life). This oil will be of a lesser quality. </a:t>
            </a:r>
            <a:r>
              <a:rPr lang="en-ZA" i="1" dirty="0" smtClean="0"/>
              <a:t>2 </a:t>
            </a:r>
            <a:r>
              <a:rPr lang="en-ZA" i="1" dirty="0"/>
              <a:t>Corinthians 4:6–18 and Colossians 3:1–10.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LIVING EXAMPLE</a:t>
            </a:r>
            <a:endParaRPr lang="en-ZA" dirty="0"/>
          </a:p>
        </p:txBody>
      </p:sp>
      <p:sp>
        <p:nvSpPr>
          <p:cNvPr id="3" name="Content Placeholder 2"/>
          <p:cNvSpPr>
            <a:spLocks noGrp="1"/>
          </p:cNvSpPr>
          <p:nvPr>
            <p:ph idx="1"/>
          </p:nvPr>
        </p:nvSpPr>
        <p:spPr>
          <a:xfrm>
            <a:off x="323528" y="1600200"/>
            <a:ext cx="8363272" cy="5257800"/>
          </a:xfrm>
        </p:spPr>
        <p:txBody>
          <a:bodyPr>
            <a:normAutofit fontScale="25000" lnSpcReduction="20000"/>
          </a:bodyPr>
          <a:lstStyle/>
          <a:p>
            <a:pPr>
              <a:lnSpc>
                <a:spcPts val="2100"/>
              </a:lnSpc>
            </a:pPr>
            <a:r>
              <a:rPr lang="en-ZA" sz="8800" dirty="0"/>
              <a:t>We </a:t>
            </a:r>
            <a:r>
              <a:rPr lang="en-ZA" sz="8800" dirty="0" smtClean="0"/>
              <a:t>have </a:t>
            </a:r>
            <a:r>
              <a:rPr lang="en-ZA" sz="8800" dirty="0"/>
              <a:t>been given the most pure "</a:t>
            </a:r>
            <a:r>
              <a:rPr lang="en-ZA" sz="8800" i="1" dirty="0"/>
              <a:t>oil"</a:t>
            </a:r>
            <a:r>
              <a:rPr lang="en-ZA" sz="8800" dirty="0"/>
              <a:t> in creation, for which </a:t>
            </a:r>
            <a:r>
              <a:rPr lang="he-IL" sz="8800" dirty="0">
                <a:solidFill>
                  <a:schemeClr val="accent3">
                    <a:lumMod val="50000"/>
                  </a:schemeClr>
                </a:solidFill>
              </a:rPr>
              <a:t>יהושע</a:t>
            </a:r>
            <a:r>
              <a:rPr lang="en-ZA" sz="8800" dirty="0" smtClean="0"/>
              <a:t> </a:t>
            </a:r>
            <a:r>
              <a:rPr lang="en-ZA" sz="8800" dirty="0"/>
              <a:t>was beaten. Our Messiah paid the price for our salvation </a:t>
            </a:r>
            <a:r>
              <a:rPr lang="en-ZA" sz="8800" b="1" dirty="0" smtClean="0"/>
              <a:t>WILLINGLY</a:t>
            </a:r>
            <a:r>
              <a:rPr lang="en-ZA" sz="8800" dirty="0" smtClean="0"/>
              <a:t> and </a:t>
            </a:r>
            <a:r>
              <a:rPr lang="en-ZA" sz="8800" dirty="0"/>
              <a:t>for the precious gift of the Holy Spirit. He was </a:t>
            </a:r>
            <a:r>
              <a:rPr lang="en-ZA" sz="8800" i="1" dirty="0"/>
              <a:t>"</a:t>
            </a:r>
            <a:r>
              <a:rPr lang="en-ZA" sz="8800" i="1" dirty="0">
                <a:solidFill>
                  <a:srgbClr val="004821"/>
                </a:solidFill>
              </a:rPr>
              <a:t>pierced through for our transgressions, He was crushed for our iniquities...and by His scourging we are healed" </a:t>
            </a:r>
            <a:r>
              <a:rPr lang="en-ZA" sz="8800" b="1" i="1" dirty="0">
                <a:solidFill>
                  <a:srgbClr val="004821"/>
                </a:solidFill>
              </a:rPr>
              <a:t>(Isa. 53:5).</a:t>
            </a:r>
            <a:r>
              <a:rPr lang="en-ZA" sz="8800" i="1" dirty="0">
                <a:solidFill>
                  <a:srgbClr val="004821"/>
                </a:solidFill>
              </a:rPr>
              <a:t> </a:t>
            </a:r>
            <a:r>
              <a:rPr lang="en-ZA" sz="8800" dirty="0" smtClean="0"/>
              <a:t>After </a:t>
            </a:r>
            <a:r>
              <a:rPr lang="en-ZA" sz="8800" dirty="0"/>
              <a:t>His resurrection He told His disciples, </a:t>
            </a:r>
            <a:r>
              <a:rPr lang="en-ZA" sz="8800" i="1" dirty="0">
                <a:solidFill>
                  <a:srgbClr val="004821"/>
                </a:solidFill>
              </a:rPr>
              <a:t>"...but you will receive power after the Holy Spirit has come upon you" </a:t>
            </a:r>
            <a:r>
              <a:rPr lang="en-ZA" sz="8800" b="1" i="1" dirty="0">
                <a:solidFill>
                  <a:srgbClr val="004821"/>
                </a:solidFill>
              </a:rPr>
              <a:t>(Acts 1:8).</a:t>
            </a:r>
            <a:r>
              <a:rPr lang="en-ZA" sz="8800" b="1" i="1" dirty="0"/>
              <a:t> </a:t>
            </a:r>
            <a:endParaRPr lang="en-ZA" sz="8800" b="1" dirty="0" smtClean="0"/>
          </a:p>
          <a:p>
            <a:pPr algn="just">
              <a:lnSpc>
                <a:spcPts val="2100"/>
              </a:lnSpc>
            </a:pPr>
            <a:r>
              <a:rPr lang="en-ZA" sz="8800" dirty="0" smtClean="0"/>
              <a:t>Just as it is the duty </a:t>
            </a:r>
            <a:r>
              <a:rPr lang="en-ZA" sz="8800" dirty="0"/>
              <a:t>of the priests to trim and tend the lamps (the lights of the Menorah), to cleanse the bowls at the top of the stem and six branches, refill each of them with pure beaten olive oil offered by the people, and keep the soaked wicks lit. </a:t>
            </a:r>
            <a:r>
              <a:rPr lang="en-ZA" sz="8800" dirty="0" smtClean="0"/>
              <a:t>It is our responsibility to </a:t>
            </a:r>
            <a:r>
              <a:rPr lang="en-ZA" sz="8800" dirty="0"/>
              <a:t>trim our own wicks </a:t>
            </a:r>
            <a:r>
              <a:rPr lang="en-ZA" sz="8800" i="1" dirty="0"/>
              <a:t>("forgetting those things that are behind")</a:t>
            </a:r>
            <a:r>
              <a:rPr lang="en-ZA" sz="8800" dirty="0"/>
              <a:t>, be filled up with the Holy Spirit </a:t>
            </a:r>
            <a:r>
              <a:rPr lang="en-ZA" sz="8800" i="1" dirty="0"/>
              <a:t>("oil of anointing"),</a:t>
            </a:r>
            <a:r>
              <a:rPr lang="en-ZA" sz="8800" dirty="0"/>
              <a:t> proclaim His truth </a:t>
            </a:r>
            <a:r>
              <a:rPr lang="en-ZA" sz="8800" i="1" dirty="0"/>
              <a:t>("in demonstration of the Spirit and of power"),</a:t>
            </a:r>
            <a:r>
              <a:rPr lang="en-ZA" sz="8800" dirty="0"/>
              <a:t> and in so doing, burn brightly, as a </a:t>
            </a:r>
            <a:r>
              <a:rPr lang="en-ZA" sz="8800" i="1" dirty="0"/>
              <a:t>("light of the world</a:t>
            </a:r>
            <a:r>
              <a:rPr lang="en-ZA" sz="8800" i="1" dirty="0" smtClean="0"/>
              <a:t>).“</a:t>
            </a:r>
            <a:r>
              <a:rPr lang="en-ZA" sz="8800" i="1" dirty="0"/>
              <a:t> </a:t>
            </a:r>
            <a:r>
              <a:rPr lang="en-ZA" sz="8800" i="1" dirty="0" smtClean="0"/>
              <a:t> </a:t>
            </a:r>
            <a:r>
              <a:rPr lang="en-ZA" sz="8800" dirty="0"/>
              <a:t>We are reminded of the Master's words in Matthew concerning the Ten Virgins, where He warned, </a:t>
            </a:r>
            <a:r>
              <a:rPr lang="en-ZA" sz="8800" i="1" dirty="0"/>
              <a:t>"...but the prudent took oil </a:t>
            </a:r>
            <a:r>
              <a:rPr lang="en-ZA" sz="8800" b="1" i="1" dirty="0"/>
              <a:t>in flasks</a:t>
            </a:r>
            <a:r>
              <a:rPr lang="en-ZA" sz="8800" i="1" dirty="0"/>
              <a:t> along with their lamps" (Matt. 25:4). </a:t>
            </a:r>
            <a:r>
              <a:rPr lang="en-ZA" sz="8800" dirty="0"/>
              <a:t>Be filled, and refilled, with the Spirit daily!</a:t>
            </a:r>
          </a:p>
          <a:p>
            <a:pPr algn="just"/>
            <a:endParaRPr lang="en-ZA" sz="9600" dirty="0"/>
          </a:p>
          <a:p>
            <a:pPr algn="just"/>
            <a:endParaRPr lang="en-ZA" sz="9600" dirty="0" smtClean="0"/>
          </a:p>
          <a:p>
            <a:pPr algn="just"/>
            <a:endParaRPr lang="en-ZA" sz="9600" dirty="0"/>
          </a:p>
          <a:p>
            <a:pPr algn="just"/>
            <a:endParaRPr lang="en-ZA" sz="9600" dirty="0" smtClean="0"/>
          </a:p>
          <a:p>
            <a:pPr algn="just"/>
            <a:endParaRPr lang="en-ZA" sz="9600" dirty="0"/>
          </a:p>
          <a:p>
            <a:pPr algn="just"/>
            <a:endParaRPr lang="en-ZA" dirty="0"/>
          </a:p>
          <a:p>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10 VIRGINS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“Then the reign of the heavens shall be compared to ten maidens who took their lamps and went out to meet the bridegroom. “And five of them were wise, and five foolish. “Those who were foolish, having .. lamps, took no oil with them, but the wise took oil in their containers with their lamps</a:t>
            </a:r>
            <a:r>
              <a:rPr lang="en-ZA" b="1" i="1" dirty="0" smtClean="0">
                <a:solidFill>
                  <a:srgbClr val="004821"/>
                </a:solidFill>
              </a:rPr>
              <a:t>. (Matthew 25:1-4)</a:t>
            </a:r>
          </a:p>
          <a:p>
            <a:pPr>
              <a:lnSpc>
                <a:spcPts val="2100"/>
              </a:lnSpc>
            </a:pPr>
            <a:r>
              <a:rPr lang="en-ZA" dirty="0" smtClean="0"/>
              <a:t>Five </a:t>
            </a:r>
            <a:r>
              <a:rPr lang="en-ZA" dirty="0"/>
              <a:t>is a reference to the five books of Moses (Torah). </a:t>
            </a:r>
            <a:r>
              <a:rPr lang="en-ZA" dirty="0" smtClean="0"/>
              <a:t>Moses </a:t>
            </a:r>
            <a:r>
              <a:rPr lang="en-ZA" dirty="0"/>
              <a:t>wrote about </a:t>
            </a:r>
            <a:r>
              <a:rPr lang="he-IL" dirty="0">
                <a:solidFill>
                  <a:schemeClr val="accent3">
                    <a:lumMod val="50000"/>
                  </a:schemeClr>
                </a:solidFill>
              </a:rPr>
              <a:t>יהושע</a:t>
            </a:r>
            <a:r>
              <a:rPr lang="en-ZA" dirty="0" smtClean="0"/>
              <a:t> </a:t>
            </a:r>
            <a:r>
              <a:rPr lang="en-ZA" dirty="0"/>
              <a:t>(John 5:46-47). The five wise virgins are believers with an adequate supply of oil, who live in accordance with the </a:t>
            </a:r>
            <a:r>
              <a:rPr lang="en-ZA" dirty="0" smtClean="0"/>
              <a:t>testimony / covenant </a:t>
            </a:r>
            <a:r>
              <a:rPr lang="en-ZA" dirty="0"/>
              <a:t>of Moses and walk in the Spirit of </a:t>
            </a:r>
            <a:r>
              <a:rPr lang="he-IL" dirty="0">
                <a:solidFill>
                  <a:schemeClr val="accent3">
                    <a:lumMod val="50000"/>
                  </a:schemeClr>
                </a:solidFill>
              </a:rPr>
              <a:t>יהושע</a:t>
            </a:r>
            <a:r>
              <a:rPr lang="en-ZA" dirty="0" smtClean="0"/>
              <a:t>, </a:t>
            </a:r>
            <a:r>
              <a:rPr lang="en-ZA" dirty="0"/>
              <a:t>obeying His Word. </a:t>
            </a:r>
            <a:endParaRPr lang="en-ZA" dirty="0" smtClean="0"/>
          </a:p>
          <a:p>
            <a:pPr>
              <a:lnSpc>
                <a:spcPts val="2100"/>
              </a:lnSpc>
            </a:pPr>
            <a:r>
              <a:rPr lang="en-ZA" dirty="0" smtClean="0">
                <a:solidFill>
                  <a:schemeClr val="accent2">
                    <a:lumMod val="50000"/>
                  </a:schemeClr>
                </a:solidFill>
              </a:rPr>
              <a:t>The </a:t>
            </a:r>
            <a:r>
              <a:rPr lang="en-ZA" dirty="0">
                <a:solidFill>
                  <a:schemeClr val="accent2">
                    <a:lumMod val="50000"/>
                  </a:schemeClr>
                </a:solidFill>
              </a:rPr>
              <a:t>five unwise virgins are believers who lack enough oil in their walk and who, over time, purposefully neglected to appropriate </a:t>
            </a:r>
            <a:r>
              <a:rPr lang="he-IL" dirty="0">
                <a:solidFill>
                  <a:schemeClr val="accent3">
                    <a:lumMod val="50000"/>
                  </a:schemeClr>
                </a:solidFill>
              </a:rPr>
              <a:t>יהושע</a:t>
            </a:r>
            <a:r>
              <a:rPr lang="en-ZA" dirty="0" smtClean="0">
                <a:solidFill>
                  <a:schemeClr val="accent2">
                    <a:lumMod val="50000"/>
                  </a:schemeClr>
                </a:solidFill>
              </a:rPr>
              <a:t>’s </a:t>
            </a:r>
            <a:r>
              <a:rPr lang="en-ZA" dirty="0">
                <a:solidFill>
                  <a:schemeClr val="accent2">
                    <a:lumMod val="50000"/>
                  </a:schemeClr>
                </a:solidFill>
              </a:rPr>
              <a:t>words into their heart and lifestyle. It is a commandment to keep the oil in the lamp burning perpetually. </a:t>
            </a:r>
            <a:endParaRPr lang="en-ZA" dirty="0" smtClean="0">
              <a:solidFill>
                <a:schemeClr val="accent2">
                  <a:lumMod val="50000"/>
                </a:schemeClr>
              </a:solidFill>
            </a:endParaRPr>
          </a:p>
          <a:p>
            <a:pPr>
              <a:lnSpc>
                <a:spcPts val="2100"/>
              </a:lnSpc>
            </a:pPr>
            <a:r>
              <a:rPr lang="he-IL" dirty="0">
                <a:solidFill>
                  <a:schemeClr val="accent3">
                    <a:lumMod val="50000"/>
                  </a:schemeClr>
                </a:solidFill>
              </a:rPr>
              <a:t>יהושע</a:t>
            </a:r>
            <a:r>
              <a:rPr lang="en-ZA" dirty="0" smtClean="0"/>
              <a:t> </a:t>
            </a:r>
            <a:r>
              <a:rPr lang="en-ZA" dirty="0"/>
              <a:t>is the only oil that produces the light for the menorah. Torah and the commandments on their own cannot produce oil or, therefore, light. Only when </a:t>
            </a:r>
            <a:r>
              <a:rPr lang="he-IL" dirty="0">
                <a:solidFill>
                  <a:schemeClr val="accent3">
                    <a:lumMod val="50000"/>
                  </a:schemeClr>
                </a:solidFill>
              </a:rPr>
              <a:t>יהושע</a:t>
            </a:r>
            <a:r>
              <a:rPr lang="en-ZA" dirty="0" smtClean="0"/>
              <a:t> </a:t>
            </a:r>
            <a:r>
              <a:rPr lang="en-ZA" dirty="0"/>
              <a:t>and Torah come together in our hearts will the oil </a:t>
            </a:r>
            <a:r>
              <a:rPr lang="en-ZA" dirty="0" smtClean="0"/>
              <a:t>produce </a:t>
            </a:r>
            <a:r>
              <a:rPr lang="en-ZA" dirty="0"/>
              <a:t>the light </a:t>
            </a:r>
            <a:r>
              <a:rPr lang="en-ZA" i="1" dirty="0"/>
              <a:t>in that day. </a:t>
            </a:r>
            <a:endParaRPr lang="en-ZA" dirty="0"/>
          </a:p>
          <a:p>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GARMENTS OF LIGHT </a:t>
            </a:r>
            <a:endParaRPr lang="en-ZA" dirty="0"/>
          </a:p>
        </p:txBody>
      </p:sp>
      <p:sp>
        <p:nvSpPr>
          <p:cNvPr id="3" name="Content Placeholder 2"/>
          <p:cNvSpPr>
            <a:spLocks noGrp="1"/>
          </p:cNvSpPr>
          <p:nvPr>
            <p:ph idx="1"/>
          </p:nvPr>
        </p:nvSpPr>
        <p:spPr/>
        <p:txBody>
          <a:bodyPr>
            <a:normAutofit/>
          </a:bodyPr>
          <a:lstStyle/>
          <a:p>
            <a:r>
              <a:rPr lang="en-ZA" dirty="0" smtClean="0"/>
              <a:t>In Exodus 28 we read about the garments of the </a:t>
            </a:r>
            <a:r>
              <a:rPr lang="en-ZA" dirty="0" err="1" smtClean="0"/>
              <a:t>Kohen</a:t>
            </a:r>
            <a:r>
              <a:rPr lang="en-ZA" dirty="0" smtClean="0"/>
              <a:t> </a:t>
            </a:r>
            <a:r>
              <a:rPr lang="en-ZA" dirty="0" err="1" smtClean="0"/>
              <a:t>HaGadol</a:t>
            </a:r>
            <a:r>
              <a:rPr lang="en-ZA" dirty="0" smtClean="0"/>
              <a:t> (</a:t>
            </a:r>
            <a:r>
              <a:rPr lang="en-ZA" i="1" dirty="0" smtClean="0"/>
              <a:t>the High Priest). </a:t>
            </a:r>
            <a:r>
              <a:rPr lang="en-ZA" dirty="0" smtClean="0"/>
              <a:t>The rabbis refer to the garments of the High Priest as the</a:t>
            </a:r>
            <a:r>
              <a:rPr lang="en-ZA" i="1" dirty="0" smtClean="0"/>
              <a:t> “Garments of Light”. </a:t>
            </a:r>
            <a:r>
              <a:rPr lang="en-ZA" dirty="0" smtClean="0"/>
              <a:t>Since the priests serve </a:t>
            </a:r>
            <a:r>
              <a:rPr lang="en-ZA" dirty="0" err="1" smtClean="0"/>
              <a:t>HaShem</a:t>
            </a:r>
            <a:r>
              <a:rPr lang="en-ZA" dirty="0" smtClean="0"/>
              <a:t> </a:t>
            </a:r>
            <a:r>
              <a:rPr lang="en-ZA" dirty="0" err="1" smtClean="0"/>
              <a:t>me’et</a:t>
            </a:r>
            <a:r>
              <a:rPr lang="en-ZA" dirty="0" smtClean="0"/>
              <a:t> (on behalf of) </a:t>
            </a:r>
            <a:r>
              <a:rPr lang="en-ZA" dirty="0" err="1" smtClean="0"/>
              <a:t>B’nei</a:t>
            </a:r>
            <a:r>
              <a:rPr lang="en-ZA" dirty="0" smtClean="0"/>
              <a:t> </a:t>
            </a:r>
            <a:r>
              <a:rPr lang="en-ZA" dirty="0" err="1" smtClean="0"/>
              <a:t>Yisra’el</a:t>
            </a:r>
            <a:r>
              <a:rPr lang="en-ZA" dirty="0" smtClean="0"/>
              <a:t>, their service represents how Israel is to serve Elohim. This is reflected in the characteristics of Elohim that are studied during the </a:t>
            </a:r>
            <a:r>
              <a:rPr lang="en-ZA" i="1" dirty="0" smtClean="0"/>
              <a:t>“Counting of the Omer” </a:t>
            </a:r>
            <a:r>
              <a:rPr lang="en-ZA" dirty="0" smtClean="0"/>
              <a:t>following Pesach. There are several pictures in these</a:t>
            </a:r>
            <a:r>
              <a:rPr lang="en-ZA" i="1" dirty="0" smtClean="0"/>
              <a:t> “Garments of Light”, </a:t>
            </a:r>
            <a:r>
              <a:rPr lang="en-ZA" dirty="0" smtClean="0"/>
              <a:t>reflecting </a:t>
            </a:r>
            <a:r>
              <a:rPr lang="en-ZA" dirty="0" err="1" smtClean="0"/>
              <a:t>HaShem’s</a:t>
            </a:r>
            <a:r>
              <a:rPr lang="en-ZA" dirty="0" smtClean="0"/>
              <a:t> Spirit to us: </a:t>
            </a:r>
          </a:p>
          <a:p>
            <a:pPr algn="ctr"/>
            <a:r>
              <a:rPr lang="en-ZA" i="1" dirty="0" smtClean="0">
                <a:solidFill>
                  <a:srgbClr val="004821"/>
                </a:solidFill>
              </a:rPr>
              <a:t>Bless </a:t>
            </a:r>
            <a:r>
              <a:rPr lang="he-IL" i="1" dirty="0" smtClean="0">
                <a:solidFill>
                  <a:srgbClr val="004821"/>
                </a:solidFill>
              </a:rPr>
              <a:t>יהוה</a:t>
            </a:r>
            <a:r>
              <a:rPr lang="en-US" i="1" dirty="0" smtClean="0">
                <a:solidFill>
                  <a:srgbClr val="004821"/>
                </a:solidFill>
              </a:rPr>
              <a:t>, O my being! O </a:t>
            </a:r>
            <a:r>
              <a:rPr lang="he-IL" i="1" dirty="0" smtClean="0">
                <a:solidFill>
                  <a:srgbClr val="004821"/>
                </a:solidFill>
              </a:rPr>
              <a:t>יהוה</a:t>
            </a:r>
            <a:r>
              <a:rPr lang="en-ZA" i="1" dirty="0" smtClean="0">
                <a:solidFill>
                  <a:srgbClr val="004821"/>
                </a:solidFill>
              </a:rPr>
              <a:t> my Elohim, You have been very great: You have put on </a:t>
            </a:r>
            <a:r>
              <a:rPr lang="en-ZA" i="1" dirty="0" err="1" smtClean="0">
                <a:solidFill>
                  <a:srgbClr val="004821"/>
                </a:solidFill>
              </a:rPr>
              <a:t>excellency</a:t>
            </a:r>
            <a:r>
              <a:rPr lang="en-ZA" i="1" dirty="0" smtClean="0">
                <a:solidFill>
                  <a:srgbClr val="004821"/>
                </a:solidFill>
              </a:rPr>
              <a:t> and splendour, Covering Yourself with light as with a garment, Stretching out the heavens like a curtain, Who is laying the beams of His upper rooms in the waters, Who is making thick clouds His chariot, Who is walking on the wings of the wind, Making His messengers the winds, His servants a flame of fire. </a:t>
            </a:r>
            <a:r>
              <a:rPr lang="en-US" b="1" i="1" dirty="0" smtClean="0">
                <a:solidFill>
                  <a:srgbClr val="004821"/>
                </a:solidFill>
              </a:rPr>
              <a:t>(Psalms 104:1-4)</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ARMOUR OF LIGHT </a:t>
            </a:r>
            <a:endParaRPr lang="en-ZA" dirty="0"/>
          </a:p>
        </p:txBody>
      </p:sp>
      <p:sp>
        <p:nvSpPr>
          <p:cNvPr id="3" name="Content Placeholder 2"/>
          <p:cNvSpPr>
            <a:spLocks noGrp="1"/>
          </p:cNvSpPr>
          <p:nvPr>
            <p:ph idx="1"/>
          </p:nvPr>
        </p:nvSpPr>
        <p:spPr/>
        <p:txBody>
          <a:bodyPr>
            <a:normAutofit fontScale="25000" lnSpcReduction="20000"/>
          </a:bodyPr>
          <a:lstStyle/>
          <a:p>
            <a:pPr>
              <a:lnSpc>
                <a:spcPts val="2700"/>
              </a:lnSpc>
            </a:pPr>
            <a:r>
              <a:rPr lang="en-ZA" sz="8800" dirty="0" smtClean="0">
                <a:solidFill>
                  <a:schemeClr val="accent4">
                    <a:lumMod val="50000"/>
                  </a:schemeClr>
                </a:solidFill>
              </a:rPr>
              <a:t>We are also commanded to put on the armour of light: </a:t>
            </a:r>
          </a:p>
          <a:p>
            <a:pPr algn="ctr">
              <a:lnSpc>
                <a:spcPts val="2700"/>
              </a:lnSpc>
            </a:pPr>
            <a:r>
              <a:rPr lang="en-ZA" sz="8800" i="1" dirty="0" smtClean="0">
                <a:solidFill>
                  <a:srgbClr val="004821"/>
                </a:solidFill>
              </a:rPr>
              <a:t>The night is far advanced, the day has come near. So let us put off the works of darkness, and let us put on the armour of light. </a:t>
            </a:r>
            <a:r>
              <a:rPr lang="en-ZA" sz="8800" b="1" i="1" dirty="0" smtClean="0">
                <a:solidFill>
                  <a:srgbClr val="004821"/>
                </a:solidFill>
              </a:rPr>
              <a:t>(Romans 13:12)</a:t>
            </a:r>
          </a:p>
          <a:p>
            <a:pPr algn="ctr">
              <a:lnSpc>
                <a:spcPts val="2700"/>
              </a:lnSpc>
            </a:pPr>
            <a:r>
              <a:rPr lang="en-ZA" sz="8800" i="1" dirty="0" smtClean="0">
                <a:solidFill>
                  <a:srgbClr val="004821"/>
                </a:solidFill>
              </a:rPr>
              <a:t>The night is far gone and the day is almost here. Let us then drop (fling away) the works and deeds of darkness and put on the [full] </a:t>
            </a:r>
            <a:r>
              <a:rPr lang="en-ZA" sz="8800" i="1" dirty="0" err="1" smtClean="0">
                <a:solidFill>
                  <a:srgbClr val="004821"/>
                </a:solidFill>
              </a:rPr>
              <a:t>armor</a:t>
            </a:r>
            <a:r>
              <a:rPr lang="en-ZA" sz="8800" i="1" dirty="0" smtClean="0">
                <a:solidFill>
                  <a:srgbClr val="004821"/>
                </a:solidFill>
              </a:rPr>
              <a:t> of light. </a:t>
            </a:r>
            <a:r>
              <a:rPr lang="en-ZA" sz="8800" b="1" i="1" dirty="0" smtClean="0">
                <a:solidFill>
                  <a:srgbClr val="004821"/>
                </a:solidFill>
              </a:rPr>
              <a:t>(Romans 13:12 AMP)</a:t>
            </a:r>
          </a:p>
          <a:p>
            <a:pPr algn="ctr">
              <a:lnSpc>
                <a:spcPts val="2700"/>
              </a:lnSpc>
            </a:pPr>
            <a:r>
              <a:rPr lang="en-ZA" sz="8800" i="1" dirty="0" smtClean="0">
                <a:solidFill>
                  <a:schemeClr val="accent2">
                    <a:lumMod val="50000"/>
                  </a:schemeClr>
                </a:solidFill>
              </a:rPr>
              <a:t>Because of this, take up the complete armour of Elohim, so that you have power to withstand in the wicked day, and having done all, to stand. ..(Ephesians 6:13-18)</a:t>
            </a:r>
          </a:p>
          <a:p>
            <a:pPr algn="ctr">
              <a:lnSpc>
                <a:spcPts val="2700"/>
              </a:lnSpc>
            </a:pPr>
            <a:r>
              <a:rPr lang="en-ZA" sz="8800" i="1" dirty="0" smtClean="0">
                <a:solidFill>
                  <a:srgbClr val="004821"/>
                </a:solidFill>
              </a:rPr>
              <a:t>For you were once </a:t>
            </a:r>
            <a:r>
              <a:rPr lang="en-ZA" sz="8800" i="1" dirty="0" err="1" smtClean="0">
                <a:solidFill>
                  <a:srgbClr val="004821"/>
                </a:solidFill>
              </a:rPr>
              <a:t>darkness,but</a:t>
            </a:r>
            <a:r>
              <a:rPr lang="en-ZA" sz="8800" i="1" dirty="0" smtClean="0">
                <a:solidFill>
                  <a:srgbClr val="004821"/>
                </a:solidFill>
              </a:rPr>
              <a:t> now you are light in the Master. Walk as children of light –for the fruit of the Spirit is in all goodness, and righteousness, </a:t>
            </a:r>
            <a:r>
              <a:rPr lang="en-ZA" sz="8800" b="1" i="1" dirty="0" smtClean="0">
                <a:solidFill>
                  <a:srgbClr val="004821"/>
                </a:solidFill>
              </a:rPr>
              <a:t>and truth. proving what is well-pleasing to the Master. </a:t>
            </a:r>
            <a:r>
              <a:rPr lang="en-ZA" sz="8800" i="1" dirty="0" smtClean="0">
                <a:solidFill>
                  <a:srgbClr val="004821"/>
                </a:solidFill>
              </a:rPr>
              <a:t>(Ephesians 5:8-10)</a:t>
            </a:r>
          </a:p>
          <a:p>
            <a:pPr>
              <a:lnSpc>
                <a:spcPts val="2700"/>
              </a:lnSpc>
            </a:pPr>
            <a:endParaRPr lang="en-ZA" sz="8800" dirty="0" smtClean="0"/>
          </a:p>
          <a:p>
            <a:pPr>
              <a:lnSpc>
                <a:spcPts val="2700"/>
              </a:lnSpc>
            </a:pPr>
            <a:endParaRPr lang="en-ZA" sz="5400" dirty="0" smtClean="0"/>
          </a:p>
          <a:p>
            <a:pPr>
              <a:lnSpc>
                <a:spcPts val="2700"/>
              </a:lnSpc>
            </a:pPr>
            <a:endParaRPr lang="en-ZA" dirty="0" smtClean="0"/>
          </a:p>
          <a:p>
            <a:pPr>
              <a:lnSpc>
                <a:spcPts val="27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GOLDEN GARMENTS</a:t>
            </a:r>
            <a:endParaRPr lang="en-ZA" dirty="0"/>
          </a:p>
        </p:txBody>
      </p:sp>
      <p:sp>
        <p:nvSpPr>
          <p:cNvPr id="3" name="Content Placeholder 2"/>
          <p:cNvSpPr>
            <a:spLocks noGrp="1"/>
          </p:cNvSpPr>
          <p:nvPr>
            <p:ph idx="1"/>
          </p:nvPr>
        </p:nvSpPr>
        <p:spPr>
          <a:xfrm>
            <a:off x="457200" y="1600200"/>
            <a:ext cx="8075240" cy="5257800"/>
          </a:xfrm>
        </p:spPr>
        <p:txBody>
          <a:bodyPr>
            <a:normAutofit fontScale="25000" lnSpcReduction="20000"/>
          </a:bodyPr>
          <a:lstStyle/>
          <a:p>
            <a:pPr algn="ctr">
              <a:lnSpc>
                <a:spcPts val="2200"/>
              </a:lnSpc>
            </a:pPr>
            <a:r>
              <a:rPr lang="en-ZA" sz="8800" dirty="0" smtClean="0"/>
              <a:t>There are eight garments that the </a:t>
            </a:r>
            <a:r>
              <a:rPr lang="en-ZA" sz="8800" dirty="0" err="1" smtClean="0"/>
              <a:t>Kohen</a:t>
            </a:r>
            <a:r>
              <a:rPr lang="en-ZA" sz="8800" dirty="0" smtClean="0"/>
              <a:t> </a:t>
            </a:r>
            <a:r>
              <a:rPr lang="en-ZA" sz="8800" i="1" dirty="0" smtClean="0">
                <a:solidFill>
                  <a:srgbClr val="004821"/>
                </a:solidFill>
              </a:rPr>
              <a:t>“And you, bring near </a:t>
            </a:r>
            <a:r>
              <a:rPr lang="en-ZA" sz="8800" i="1" dirty="0" err="1" smtClean="0">
                <a:solidFill>
                  <a:srgbClr val="004821"/>
                </a:solidFill>
              </a:rPr>
              <a:t>Aharon</a:t>
            </a:r>
            <a:r>
              <a:rPr lang="en-ZA" sz="8800" i="1" dirty="0" smtClean="0">
                <a:solidFill>
                  <a:srgbClr val="004821"/>
                </a:solidFill>
              </a:rPr>
              <a:t> your brother and his sons with him, from among the children of </a:t>
            </a:r>
            <a:r>
              <a:rPr lang="en-ZA" sz="8800" i="1" dirty="0" err="1" smtClean="0">
                <a:solidFill>
                  <a:srgbClr val="004821"/>
                </a:solidFill>
              </a:rPr>
              <a:t>Yisra’ĕl</a:t>
            </a:r>
            <a:r>
              <a:rPr lang="en-ZA" sz="8800" i="1" dirty="0" smtClean="0">
                <a:solidFill>
                  <a:srgbClr val="004821"/>
                </a:solidFill>
              </a:rPr>
              <a:t>, for serving as priest to Me: </a:t>
            </a:r>
            <a:r>
              <a:rPr lang="en-ZA" sz="8800" i="1" dirty="0" err="1" smtClean="0">
                <a:solidFill>
                  <a:srgbClr val="004821"/>
                </a:solidFill>
              </a:rPr>
              <a:t>Aharon</a:t>
            </a:r>
            <a:r>
              <a:rPr lang="en-ZA" sz="8800" i="1" dirty="0" smtClean="0">
                <a:solidFill>
                  <a:srgbClr val="004821"/>
                </a:solidFill>
              </a:rPr>
              <a:t>, </a:t>
            </a:r>
            <a:r>
              <a:rPr lang="en-ZA" sz="8800" i="1" dirty="0" err="1" smtClean="0">
                <a:solidFill>
                  <a:srgbClr val="004821"/>
                </a:solidFill>
              </a:rPr>
              <a:t>Naḏab</a:t>
            </a:r>
            <a:r>
              <a:rPr lang="en-ZA" sz="8800" i="1" dirty="0" smtClean="0">
                <a:solidFill>
                  <a:srgbClr val="004821"/>
                </a:solidFill>
              </a:rPr>
              <a:t>̱ and </a:t>
            </a:r>
            <a:r>
              <a:rPr lang="en-ZA" sz="8800" i="1" dirty="0" err="1" smtClean="0">
                <a:solidFill>
                  <a:srgbClr val="004821"/>
                </a:solidFill>
              </a:rPr>
              <a:t>Aḇihu</a:t>
            </a:r>
            <a:r>
              <a:rPr lang="en-ZA" sz="8800" i="1" dirty="0" smtClean="0">
                <a:solidFill>
                  <a:srgbClr val="004821"/>
                </a:solidFill>
              </a:rPr>
              <a:t>, </a:t>
            </a:r>
            <a:r>
              <a:rPr lang="en-ZA" sz="8800" i="1" dirty="0" err="1" smtClean="0">
                <a:solidFill>
                  <a:srgbClr val="004821"/>
                </a:solidFill>
              </a:rPr>
              <a:t>Elʽazar</a:t>
            </a:r>
            <a:r>
              <a:rPr lang="en-ZA" sz="8800" i="1" dirty="0" smtClean="0">
                <a:solidFill>
                  <a:srgbClr val="004821"/>
                </a:solidFill>
              </a:rPr>
              <a:t> and </a:t>
            </a:r>
            <a:r>
              <a:rPr lang="en-ZA" sz="8800" i="1" dirty="0" err="1" smtClean="0">
                <a:solidFill>
                  <a:srgbClr val="004821"/>
                </a:solidFill>
              </a:rPr>
              <a:t>Ithamar</a:t>
            </a:r>
            <a:r>
              <a:rPr lang="en-ZA" sz="8800" i="1" dirty="0" smtClean="0">
                <a:solidFill>
                  <a:srgbClr val="004821"/>
                </a:solidFill>
              </a:rPr>
              <a:t>, the sons of </a:t>
            </a:r>
            <a:r>
              <a:rPr lang="en-ZA" sz="8800" i="1" dirty="0" err="1" smtClean="0">
                <a:solidFill>
                  <a:srgbClr val="004821"/>
                </a:solidFill>
              </a:rPr>
              <a:t>Aharon</a:t>
            </a:r>
            <a:r>
              <a:rPr lang="en-ZA" sz="8800" i="1" dirty="0" smtClean="0">
                <a:solidFill>
                  <a:srgbClr val="004821"/>
                </a:solidFill>
              </a:rPr>
              <a:t>. “And you shall make set-apart garments for </a:t>
            </a:r>
            <a:r>
              <a:rPr lang="en-ZA" sz="8800" i="1" dirty="0" err="1" smtClean="0">
                <a:solidFill>
                  <a:srgbClr val="004821"/>
                </a:solidFill>
              </a:rPr>
              <a:t>Aharon</a:t>
            </a:r>
            <a:r>
              <a:rPr lang="en-ZA" sz="8800" i="1" dirty="0" smtClean="0">
                <a:solidFill>
                  <a:srgbClr val="004821"/>
                </a:solidFill>
              </a:rPr>
              <a:t> your brother, for esteem and for comeliness. ..“And these are the garments which they make: a breastplate, a shoulder garment, a robe, an embroidered long shirt, a turban, and a girdle. .. “And you shall make a plate of clean gold and engrave on it, like the engraving of a signet: SET-APARTNESS TO </a:t>
            </a:r>
            <a:r>
              <a:rPr lang="he-IL" sz="8800" i="1" dirty="0" smtClean="0">
                <a:solidFill>
                  <a:srgbClr val="004821"/>
                </a:solidFill>
              </a:rPr>
              <a:t>יהוה</a:t>
            </a:r>
            <a:r>
              <a:rPr lang="en-ZA" sz="8800" i="1" dirty="0" smtClean="0">
                <a:solidFill>
                  <a:srgbClr val="004821"/>
                </a:solidFill>
              </a:rPr>
              <a:t>. “And you shall put it on a blue cord, and it shall be on the turban – it is to be on the front of the turban. “And it shall be on the forehead of </a:t>
            </a:r>
            <a:r>
              <a:rPr lang="en-ZA" sz="8800" i="1" dirty="0" err="1" smtClean="0">
                <a:solidFill>
                  <a:srgbClr val="004821"/>
                </a:solidFill>
              </a:rPr>
              <a:t>Aharon</a:t>
            </a:r>
            <a:r>
              <a:rPr lang="en-ZA" sz="8800" i="1" dirty="0" smtClean="0">
                <a:solidFill>
                  <a:srgbClr val="004821"/>
                </a:solidFill>
              </a:rPr>
              <a:t>, .. “And make linen trousers for them, to cover their nakedness, </a:t>
            </a:r>
            <a:r>
              <a:rPr lang="en-ZA" sz="8800" b="1" i="1" dirty="0" smtClean="0">
                <a:solidFill>
                  <a:srgbClr val="004821"/>
                </a:solidFill>
              </a:rPr>
              <a:t>..</a:t>
            </a:r>
            <a:r>
              <a:rPr lang="en-US" sz="8800" b="1" i="1" dirty="0" smtClean="0">
                <a:solidFill>
                  <a:srgbClr val="004821"/>
                </a:solidFill>
              </a:rPr>
              <a:t>(Exodus 28:1-43)</a:t>
            </a:r>
          </a:p>
          <a:p>
            <a:pPr>
              <a:lnSpc>
                <a:spcPts val="2200"/>
              </a:lnSpc>
            </a:pPr>
            <a:r>
              <a:rPr lang="en-ZA" sz="8800" dirty="0" smtClean="0"/>
              <a:t> </a:t>
            </a:r>
            <a:r>
              <a:rPr lang="en-ZA" sz="8800" dirty="0" err="1" smtClean="0"/>
              <a:t>HaGadol</a:t>
            </a:r>
            <a:r>
              <a:rPr lang="en-ZA" sz="8800" dirty="0" smtClean="0"/>
              <a:t> was to wear. These are referred to also as the “</a:t>
            </a:r>
            <a:r>
              <a:rPr lang="en-ZA" sz="8800" i="1" dirty="0" smtClean="0"/>
              <a:t>Golden Garments”, </a:t>
            </a:r>
            <a:r>
              <a:rPr lang="en-ZA" sz="8800" dirty="0" smtClean="0"/>
              <a:t>because of the gold that was in most of them. </a:t>
            </a:r>
            <a:r>
              <a:rPr lang="en-ZA" sz="8800" i="1" dirty="0" smtClean="0"/>
              <a:t>“Gold” </a:t>
            </a:r>
            <a:r>
              <a:rPr lang="en-ZA" sz="8800" dirty="0" smtClean="0"/>
              <a:t>is representational of </a:t>
            </a:r>
            <a:r>
              <a:rPr lang="en-ZA" sz="8800" dirty="0" err="1" smtClean="0"/>
              <a:t>HaShem’s</a:t>
            </a:r>
            <a:r>
              <a:rPr lang="en-ZA" sz="8800" dirty="0" smtClean="0"/>
              <a:t> love for us. And, since the High Priest bore the guilt of all the </a:t>
            </a:r>
            <a:r>
              <a:rPr lang="en-ZA" sz="8800" i="1" dirty="0" smtClean="0"/>
              <a:t>“set-apart offerings” </a:t>
            </a:r>
            <a:r>
              <a:rPr lang="en-ZA" sz="8800" dirty="0" smtClean="0"/>
              <a:t>of the Children of Israel, each garment also symbolized the atonement of specific kinds of sins. </a:t>
            </a:r>
          </a:p>
          <a:p>
            <a:pPr>
              <a:lnSpc>
                <a:spcPts val="22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DIGNITY AND SPLENDOR</a:t>
            </a:r>
            <a:endParaRPr lang="en-ZA" dirty="0"/>
          </a:p>
        </p:txBody>
      </p:sp>
      <p:sp>
        <p:nvSpPr>
          <p:cNvPr id="3" name="Content Placeholder 2"/>
          <p:cNvSpPr>
            <a:spLocks noGrp="1"/>
          </p:cNvSpPr>
          <p:nvPr>
            <p:ph idx="1"/>
          </p:nvPr>
        </p:nvSpPr>
        <p:spPr>
          <a:xfrm>
            <a:off x="251520" y="1600200"/>
            <a:ext cx="8640960" cy="5257800"/>
          </a:xfrm>
        </p:spPr>
        <p:txBody>
          <a:bodyPr>
            <a:noAutofit/>
          </a:bodyPr>
          <a:lstStyle/>
          <a:p>
            <a:pPr algn="ctr">
              <a:lnSpc>
                <a:spcPts val="2300"/>
              </a:lnSpc>
            </a:pPr>
            <a:r>
              <a:rPr lang="en-ZA" i="1" dirty="0" smtClean="0">
                <a:solidFill>
                  <a:srgbClr val="004821"/>
                </a:solidFill>
              </a:rPr>
              <a:t>“.. expressing dignity and </a:t>
            </a:r>
            <a:r>
              <a:rPr lang="en-ZA" i="1" dirty="0" err="1" smtClean="0">
                <a:solidFill>
                  <a:srgbClr val="004821"/>
                </a:solidFill>
              </a:rPr>
              <a:t>splendor</a:t>
            </a:r>
            <a:r>
              <a:rPr lang="en-ZA" i="1" dirty="0" smtClean="0">
                <a:solidFill>
                  <a:srgbClr val="004821"/>
                </a:solidFill>
              </a:rPr>
              <a:t>. </a:t>
            </a:r>
            <a:r>
              <a:rPr lang="en-ZA" b="1" i="1" dirty="0" smtClean="0">
                <a:solidFill>
                  <a:srgbClr val="004821"/>
                </a:solidFill>
              </a:rPr>
              <a:t>(Exodus 28:1-2 CJB)</a:t>
            </a:r>
          </a:p>
          <a:p>
            <a:pPr>
              <a:lnSpc>
                <a:spcPts val="2300"/>
              </a:lnSpc>
            </a:pPr>
            <a:r>
              <a:rPr lang="en-ZA" dirty="0" smtClean="0"/>
              <a:t>Some translations state that these set-apart, or holy, garments were to be made for “</a:t>
            </a:r>
            <a:r>
              <a:rPr lang="en-ZA" i="1" dirty="0" err="1" smtClean="0"/>
              <a:t>honor</a:t>
            </a:r>
            <a:r>
              <a:rPr lang="en-ZA" i="1" dirty="0" smtClean="0"/>
              <a:t>” and “glory”. </a:t>
            </a:r>
            <a:r>
              <a:rPr lang="en-ZA" dirty="0" smtClean="0"/>
              <a:t>As Rabbi </a:t>
            </a:r>
            <a:r>
              <a:rPr lang="en-ZA" dirty="0" err="1" smtClean="0"/>
              <a:t>Chaim</a:t>
            </a:r>
            <a:r>
              <a:rPr lang="en-ZA" dirty="0" smtClean="0"/>
              <a:t> Richman: </a:t>
            </a:r>
            <a:r>
              <a:rPr lang="en-ZA" dirty="0" smtClean="0">
                <a:solidFill>
                  <a:schemeClr val="accent2">
                    <a:lumMod val="50000"/>
                  </a:schemeClr>
                </a:solidFill>
              </a:rPr>
              <a:t>“</a:t>
            </a:r>
            <a:r>
              <a:rPr lang="en-ZA" i="1" dirty="0" smtClean="0">
                <a:solidFill>
                  <a:schemeClr val="accent2">
                    <a:lumMod val="50000"/>
                  </a:schemeClr>
                </a:solidFill>
              </a:rPr>
              <a:t>As inaccurate as these words are translated into English, (</a:t>
            </a:r>
            <a:r>
              <a:rPr lang="en-ZA" i="1" dirty="0" err="1" smtClean="0">
                <a:solidFill>
                  <a:schemeClr val="accent2">
                    <a:lumMod val="50000"/>
                  </a:schemeClr>
                </a:solidFill>
              </a:rPr>
              <a:t>kavod</a:t>
            </a:r>
            <a:r>
              <a:rPr lang="en-ZA" i="1" dirty="0" smtClean="0">
                <a:solidFill>
                  <a:schemeClr val="accent2">
                    <a:lumMod val="50000"/>
                  </a:schemeClr>
                </a:solidFill>
              </a:rPr>
              <a:t> = ‘</a:t>
            </a:r>
            <a:r>
              <a:rPr lang="en-ZA" i="1" dirty="0" err="1" smtClean="0">
                <a:solidFill>
                  <a:schemeClr val="accent2">
                    <a:lumMod val="50000"/>
                  </a:schemeClr>
                </a:solidFill>
              </a:rPr>
              <a:t>honor</a:t>
            </a:r>
            <a:r>
              <a:rPr lang="en-ZA" i="1" dirty="0" smtClean="0">
                <a:solidFill>
                  <a:schemeClr val="accent2">
                    <a:lumMod val="50000"/>
                  </a:schemeClr>
                </a:solidFill>
              </a:rPr>
              <a:t>’, - more accurately alludes to the manifestation of the Divine presence on earth, and </a:t>
            </a:r>
            <a:r>
              <a:rPr lang="en-ZA" i="1" dirty="0" err="1" smtClean="0">
                <a:solidFill>
                  <a:schemeClr val="accent2">
                    <a:lumMod val="50000"/>
                  </a:schemeClr>
                </a:solidFill>
              </a:rPr>
              <a:t>tiferet</a:t>
            </a:r>
            <a:r>
              <a:rPr lang="en-ZA" i="1" dirty="0" smtClean="0">
                <a:solidFill>
                  <a:schemeClr val="accent2">
                    <a:lumMod val="50000"/>
                  </a:schemeClr>
                </a:solidFill>
              </a:rPr>
              <a:t> – ‘glory’ - more correctly describes a sublime harmony, a supremely peaceful and tranquil expression of beauty and </a:t>
            </a:r>
            <a:r>
              <a:rPr lang="en-ZA" i="1" dirty="0" err="1" smtClean="0">
                <a:solidFill>
                  <a:schemeClr val="accent2">
                    <a:lumMod val="50000"/>
                  </a:schemeClr>
                </a:solidFill>
              </a:rPr>
              <a:t>splendor</a:t>
            </a:r>
            <a:r>
              <a:rPr lang="en-ZA" i="1" dirty="0" smtClean="0">
                <a:solidFill>
                  <a:schemeClr val="accent2">
                    <a:lumMod val="50000"/>
                  </a:schemeClr>
                </a:solidFill>
              </a:rPr>
              <a:t>), it is clear that the holy garments to be fashioned for Aharon are intended to serve a purpose unlike those of ordinary clothes. The </a:t>
            </a:r>
            <a:r>
              <a:rPr lang="en-ZA" i="1" dirty="0" err="1" smtClean="0">
                <a:solidFill>
                  <a:schemeClr val="accent2">
                    <a:lumMod val="50000"/>
                  </a:schemeClr>
                </a:solidFill>
              </a:rPr>
              <a:t>honor</a:t>
            </a:r>
            <a:r>
              <a:rPr lang="en-ZA" i="1" dirty="0" smtClean="0">
                <a:solidFill>
                  <a:schemeClr val="accent2">
                    <a:lumMod val="50000"/>
                  </a:schemeClr>
                </a:solidFill>
              </a:rPr>
              <a:t> and glory, with which the priestly garments are commanded to embody, are not the </a:t>
            </a:r>
            <a:r>
              <a:rPr lang="en-ZA" i="1" dirty="0" err="1" smtClean="0">
                <a:solidFill>
                  <a:schemeClr val="accent2">
                    <a:lumMod val="50000"/>
                  </a:schemeClr>
                </a:solidFill>
              </a:rPr>
              <a:t>honor</a:t>
            </a:r>
            <a:r>
              <a:rPr lang="en-ZA" i="1" dirty="0" smtClean="0">
                <a:solidFill>
                  <a:schemeClr val="accent2">
                    <a:lumMod val="50000"/>
                  </a:schemeClr>
                </a:solidFill>
              </a:rPr>
              <a:t> and glory of Aharon, nor of any future high priest that would one day wear them. The </a:t>
            </a:r>
            <a:r>
              <a:rPr lang="en-ZA" i="1" dirty="0" err="1" smtClean="0">
                <a:solidFill>
                  <a:schemeClr val="accent2">
                    <a:lumMod val="50000"/>
                  </a:schemeClr>
                </a:solidFill>
              </a:rPr>
              <a:t>honor</a:t>
            </a:r>
            <a:r>
              <a:rPr lang="en-ZA" i="1" dirty="0" smtClean="0">
                <a:solidFill>
                  <a:schemeClr val="accent2">
                    <a:lumMod val="50000"/>
                  </a:schemeClr>
                </a:solidFill>
              </a:rPr>
              <a:t> and glory they are meant to evoke is the </a:t>
            </a:r>
            <a:r>
              <a:rPr lang="en-ZA" i="1" dirty="0" err="1" smtClean="0">
                <a:solidFill>
                  <a:schemeClr val="accent2">
                    <a:lumMod val="50000"/>
                  </a:schemeClr>
                </a:solidFill>
              </a:rPr>
              <a:t>honor</a:t>
            </a:r>
            <a:r>
              <a:rPr lang="en-ZA" i="1" dirty="0" smtClean="0">
                <a:solidFill>
                  <a:schemeClr val="accent2">
                    <a:lumMod val="50000"/>
                  </a:schemeClr>
                </a:solidFill>
              </a:rPr>
              <a:t> and glory of G-d. Again, unlike all other garments which are intended to draw attention to the wearer, the priestly garments are meant to envelop the wearer in the Divine presence and </a:t>
            </a:r>
            <a:r>
              <a:rPr lang="en-ZA" i="1" dirty="0" err="1" smtClean="0">
                <a:solidFill>
                  <a:schemeClr val="accent2">
                    <a:lumMod val="50000"/>
                  </a:schemeClr>
                </a:solidFill>
              </a:rPr>
              <a:t>splendor</a:t>
            </a:r>
            <a:r>
              <a:rPr lang="en-ZA" i="1" dirty="0" smtClean="0">
                <a:solidFill>
                  <a:schemeClr val="accent2">
                    <a:lumMod val="50000"/>
                  </a:schemeClr>
                </a:solidFill>
              </a:rPr>
              <a:t> of G-d. And this truly was the purpose of the creation of man, the crown of G-</a:t>
            </a:r>
            <a:r>
              <a:rPr lang="en-ZA" i="1" dirty="0" err="1" smtClean="0">
                <a:solidFill>
                  <a:schemeClr val="accent2">
                    <a:lumMod val="50000"/>
                  </a:schemeClr>
                </a:solidFill>
              </a:rPr>
              <a:t>d's</a:t>
            </a:r>
            <a:r>
              <a:rPr lang="en-ZA" i="1" dirty="0" smtClean="0">
                <a:solidFill>
                  <a:schemeClr val="accent2">
                    <a:lumMod val="50000"/>
                  </a:schemeClr>
                </a:solidFill>
              </a:rPr>
              <a:t> creation - to reflect and to establish the Divine presence in this world.”</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MATERIALS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they shall take the gold, and the blue and the purple and the scarlet material, and the fine linen </a:t>
            </a:r>
            <a:r>
              <a:rPr lang="en-ZA" b="1" i="1" dirty="0" smtClean="0">
                <a:solidFill>
                  <a:srgbClr val="004821"/>
                </a:solidFill>
              </a:rPr>
              <a:t>,(Exodus 28:5)</a:t>
            </a:r>
          </a:p>
          <a:p>
            <a:r>
              <a:rPr lang="en-ZA" dirty="0" smtClean="0"/>
              <a:t>The materials needed are the same colours and fabrics used for the curtains that divided the three sections of the tabernacle/</a:t>
            </a:r>
            <a:r>
              <a:rPr lang="en-ZA" i="1" dirty="0" err="1" smtClean="0"/>
              <a:t>mishkan</a:t>
            </a:r>
            <a:r>
              <a:rPr lang="en-ZA" dirty="0" smtClean="0"/>
              <a:t>, the one difference being the added gold threads. Only the priestly garment had the gold thread running through the multi-coloured fabric. This tied in directly to the furniture in the </a:t>
            </a:r>
            <a:r>
              <a:rPr lang="en-ZA" dirty="0" err="1" smtClean="0"/>
              <a:t>mishkan</a:t>
            </a:r>
            <a:r>
              <a:rPr lang="en-ZA" dirty="0" smtClean="0"/>
              <a:t> that was to be made of pure gold or acacia wood covered in pure gold. The furnishings represent different aspects of </a:t>
            </a:r>
            <a:r>
              <a:rPr lang="he-IL" dirty="0" smtClean="0"/>
              <a:t>יהושע</a:t>
            </a:r>
            <a:r>
              <a:rPr lang="en-ZA" dirty="0" smtClean="0"/>
              <a:t>’s ministry, thus the priestly garments have a </a:t>
            </a:r>
            <a:r>
              <a:rPr lang="en-ZA" i="1" dirty="0" smtClean="0"/>
              <a:t>“divine</a:t>
            </a:r>
            <a:r>
              <a:rPr lang="en-ZA" dirty="0" smtClean="0"/>
              <a:t>” nature about them. The gold thread in the priestly garments connected directly to the divine nature and ministry of </a:t>
            </a:r>
            <a:r>
              <a:rPr lang="he-IL" dirty="0" smtClean="0"/>
              <a:t>יהושע</a:t>
            </a:r>
            <a:r>
              <a:rPr lang="en-ZA" dirty="0" smtClean="0"/>
              <a:t>. When the priest wore the garments, he was walking and serving in a heavenly dimension.</a:t>
            </a:r>
          </a:p>
          <a:p>
            <a:r>
              <a:rPr lang="en-ZA" dirty="0" smtClean="0">
                <a:solidFill>
                  <a:schemeClr val="accent2">
                    <a:lumMod val="50000"/>
                  </a:schemeClr>
                </a:solidFill>
              </a:rPr>
              <a:t>Note: The Gold thread was produced by beating pure gold into thin sheets, rolling them and then cutting them into fine threads.</a:t>
            </a:r>
          </a:p>
          <a:p>
            <a:endParaRPr lang="en-ZA" dirty="0">
              <a:solidFill>
                <a:schemeClr val="accent2">
                  <a:lumMod val="50000"/>
                </a:schemeClr>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SHOULDER GARMENT “EPHOD”</a:t>
            </a:r>
            <a:endParaRPr lang="en-ZA" dirty="0"/>
          </a:p>
        </p:txBody>
      </p:sp>
      <p:sp>
        <p:nvSpPr>
          <p:cNvPr id="3" name="Content Placeholder 2"/>
          <p:cNvSpPr>
            <a:spLocks noGrp="1"/>
          </p:cNvSpPr>
          <p:nvPr>
            <p:ph idx="1"/>
          </p:nvPr>
        </p:nvSpPr>
        <p:spPr>
          <a:xfrm>
            <a:off x="251520" y="1600200"/>
            <a:ext cx="8640960" cy="5257800"/>
          </a:xfrm>
        </p:spPr>
        <p:txBody>
          <a:bodyPr>
            <a:normAutofit/>
          </a:bodyPr>
          <a:lstStyle/>
          <a:p>
            <a:pPr algn="ctr">
              <a:lnSpc>
                <a:spcPts val="2200"/>
              </a:lnSpc>
            </a:pPr>
            <a:r>
              <a:rPr lang="en-ZA" i="1" dirty="0" smtClean="0">
                <a:solidFill>
                  <a:srgbClr val="004821"/>
                </a:solidFill>
              </a:rPr>
              <a:t>"They are to make the ritual vest of gold, of blue, purple and scarlet yarn, and of finely woven linen, crafted by a skilled artisan. Attached to its front and back edges are to be two shoulder-pieces that can be fastened together. .. Take two onyx stones .. Mount the stones in gold settings.. (</a:t>
            </a:r>
            <a:r>
              <a:rPr lang="en-ZA" b="1" i="1" dirty="0" smtClean="0">
                <a:solidFill>
                  <a:srgbClr val="004821"/>
                </a:solidFill>
              </a:rPr>
              <a:t>Exodus 28:6-14 CJB)</a:t>
            </a:r>
          </a:p>
          <a:p>
            <a:pPr>
              <a:lnSpc>
                <a:spcPts val="2200"/>
              </a:lnSpc>
            </a:pPr>
            <a:r>
              <a:rPr lang="en-ZA" i="1" dirty="0" smtClean="0"/>
              <a:t>The ephod atoned for the sin of idolatry. Its is likened to an apron; it was worn to cover his back and was on top of his other garments, and was fastened by a long belt in the front, opposite his heart. This belt was woven into the entire length of the ephod's upper hem. There were also two shoulder-straps that were sewn onto the belt. The settings for the two </a:t>
            </a:r>
            <a:r>
              <a:rPr lang="en-ZA" i="1" dirty="0" err="1" smtClean="0"/>
              <a:t>sardonyx</a:t>
            </a:r>
            <a:r>
              <a:rPr lang="en-ZA" i="1" dirty="0" smtClean="0"/>
              <a:t>, or </a:t>
            </a:r>
            <a:r>
              <a:rPr lang="en-ZA" i="1" dirty="0" err="1" smtClean="0"/>
              <a:t>shoham</a:t>
            </a:r>
            <a:r>
              <a:rPr lang="en-ZA" i="1" dirty="0" smtClean="0"/>
              <a:t> or onyx stones were attached at the ends of these straps, on the shoulders. The ephod covered the back of his body. Some opinions describe it as a sort of half-cape; others, more like a skirt. It was long and it extended from just below his elbows, all the way to his heels. It was slightly wider than a man's back, since it was to cover his back and extend a little towards the front on both sides as well, covering a portion of his belly from either side; thus insuring to cover the kidneys which represent the seat of the “inner man”.</a:t>
            </a:r>
            <a:endParaRPr lang="en-ZA" i="1" dirty="0" smtClean="0">
              <a:solidFill>
                <a:srgbClr val="004821"/>
              </a:solidFill>
            </a:endParaRPr>
          </a:p>
          <a:p>
            <a:pPr>
              <a:lnSpc>
                <a:spcPts val="2200"/>
              </a:lnSpc>
            </a:pPr>
            <a:endParaRPr lang="en-ZA" dirty="0" smtClean="0"/>
          </a:p>
          <a:p>
            <a:pPr>
              <a:lnSpc>
                <a:spcPts val="22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pic>
        <p:nvPicPr>
          <p:cNvPr id="6" name="Picture 5" descr="The Garments of Kohen Gadol (High Priest)">
            <a:hlinkClick r:id="rId2" tgtFrame="_blank"/>
          </p:cNvPr>
          <p:cNvPicPr/>
          <p:nvPr/>
        </p:nvPicPr>
        <p:blipFill>
          <a:blip r:embed="rId3" cstate="email"/>
          <a:srcRect/>
          <a:stretch>
            <a:fillRect/>
          </a:stretch>
        </p:blipFill>
        <p:spPr bwMode="auto">
          <a:xfrm>
            <a:off x="1763688" y="274638"/>
            <a:ext cx="5616624" cy="64087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WHY THE TABERNALCE</a:t>
            </a:r>
            <a:endParaRPr lang="en-ZA" dirty="0"/>
          </a:p>
        </p:txBody>
      </p:sp>
      <p:sp>
        <p:nvSpPr>
          <p:cNvPr id="3" name="Content Placeholder 2"/>
          <p:cNvSpPr>
            <a:spLocks noGrp="1"/>
          </p:cNvSpPr>
          <p:nvPr>
            <p:ph idx="1"/>
          </p:nvPr>
        </p:nvSpPr>
        <p:spPr/>
        <p:txBody>
          <a:bodyPr>
            <a:normAutofit/>
          </a:bodyPr>
          <a:lstStyle/>
          <a:p>
            <a:r>
              <a:rPr lang="en-ZA" dirty="0" smtClean="0">
                <a:solidFill>
                  <a:schemeClr val="accent4">
                    <a:lumMod val="50000"/>
                  </a:schemeClr>
                </a:solidFill>
              </a:rPr>
              <a:t>The purpose of the tabernacle was so that </a:t>
            </a:r>
            <a:r>
              <a:rPr lang="he-IL" dirty="0" smtClean="0">
                <a:solidFill>
                  <a:schemeClr val="accent4">
                    <a:lumMod val="50000"/>
                  </a:schemeClr>
                </a:solidFill>
              </a:rPr>
              <a:t>יהוה</a:t>
            </a:r>
            <a:r>
              <a:rPr lang="en-ZA" dirty="0" smtClean="0">
                <a:solidFill>
                  <a:schemeClr val="accent4">
                    <a:lumMod val="50000"/>
                  </a:schemeClr>
                </a:solidFill>
              </a:rPr>
              <a:t> might dwell among the children of Israel. At closer inspection we see a pattern for </a:t>
            </a:r>
            <a:r>
              <a:rPr lang="he-IL" dirty="0" smtClean="0">
                <a:solidFill>
                  <a:schemeClr val="accent4">
                    <a:lumMod val="50000"/>
                  </a:schemeClr>
                </a:solidFill>
              </a:rPr>
              <a:t>יהוה</a:t>
            </a:r>
            <a:r>
              <a:rPr lang="en-ZA" dirty="0" smtClean="0">
                <a:solidFill>
                  <a:schemeClr val="accent4">
                    <a:lumMod val="50000"/>
                  </a:schemeClr>
                </a:solidFill>
              </a:rPr>
              <a:t> dwelling among His people:</a:t>
            </a:r>
          </a:p>
          <a:p>
            <a:endParaRPr lang="en-ZA" dirty="0" smtClean="0"/>
          </a:p>
          <a:p>
            <a:endParaRPr lang="en-ZA" dirty="0" smtClean="0">
              <a:solidFill>
                <a:schemeClr val="accent4">
                  <a:lumMod val="50000"/>
                </a:schemeClr>
              </a:solidFill>
            </a:endParaRPr>
          </a:p>
          <a:p>
            <a:endParaRPr lang="en-ZA" dirty="0" smtClean="0"/>
          </a:p>
          <a:p>
            <a:endParaRPr lang="en-ZA" dirty="0" smtClean="0">
              <a:solidFill>
                <a:schemeClr val="accent4">
                  <a:lumMod val="50000"/>
                </a:schemeClr>
              </a:solidFill>
            </a:endParaRPr>
          </a:p>
          <a:p>
            <a:endParaRPr lang="en-ZA" dirty="0" smtClean="0"/>
          </a:p>
          <a:p>
            <a:endParaRPr lang="en-ZA" dirty="0" smtClean="0">
              <a:solidFill>
                <a:schemeClr val="accent4">
                  <a:lumMod val="50000"/>
                </a:schemeClr>
              </a:solidFill>
            </a:endParaRPr>
          </a:p>
          <a:p>
            <a:endParaRPr lang="en-ZA" dirty="0" smtClean="0"/>
          </a:p>
          <a:p>
            <a:endParaRPr lang="en-ZA" dirty="0" smtClean="0">
              <a:solidFill>
                <a:schemeClr val="accent4">
                  <a:lumMod val="50000"/>
                </a:schemeClr>
              </a:solidFill>
            </a:endParaRPr>
          </a:p>
          <a:p>
            <a:r>
              <a:rPr lang="en-ZA" dirty="0" smtClean="0"/>
              <a:t>From the chart above, only the 2nd half of number 3 is left to fulfil! And when we get there, it’s forever!</a:t>
            </a:r>
          </a:p>
          <a:p>
            <a:endParaRPr lang="en-ZA" dirty="0" smtClean="0">
              <a:solidFill>
                <a:schemeClr val="accent4">
                  <a:lumMod val="50000"/>
                </a:schemeClr>
              </a:solidFill>
            </a:endParaRPr>
          </a:p>
          <a:p>
            <a:endParaRPr lang="en-ZA" dirty="0" smtClean="0">
              <a:solidFill>
                <a:schemeClr val="accent4">
                  <a:lumMod val="50000"/>
                </a:schemeClr>
              </a:solidFill>
            </a:endParaRPr>
          </a:p>
          <a:p>
            <a:endParaRPr lang="en-ZA" dirty="0" smtClean="0">
              <a:solidFill>
                <a:schemeClr val="accent4">
                  <a:lumMod val="50000"/>
                </a:schemeClr>
              </a:solidFill>
            </a:endParaRPr>
          </a:p>
          <a:p>
            <a:endParaRPr lang="en-ZA" dirty="0" smtClean="0">
              <a:solidFill>
                <a:schemeClr val="accent4">
                  <a:lumMod val="50000"/>
                </a:schemeClr>
              </a:solidFill>
            </a:endParaRPr>
          </a:p>
          <a:p>
            <a:endParaRPr lang="en-ZA" b="1" dirty="0" smtClean="0">
              <a:solidFill>
                <a:schemeClr val="accent4">
                  <a:lumMod val="50000"/>
                </a:schemeClr>
              </a:solidFill>
            </a:endParaRPr>
          </a:p>
          <a:p>
            <a:endParaRPr lang="en-ZA" b="1" dirty="0" smtClean="0">
              <a:solidFill>
                <a:schemeClr val="accent4">
                  <a:lumMod val="50000"/>
                </a:schemeClr>
              </a:solidFill>
            </a:endParaRPr>
          </a:p>
          <a:p>
            <a:endParaRPr lang="en-ZA" b="1" dirty="0" smtClean="0">
              <a:solidFill>
                <a:schemeClr val="accent4">
                  <a:lumMod val="50000"/>
                </a:schemeClr>
              </a:solidFill>
            </a:endParaRPr>
          </a:p>
          <a:p>
            <a:endParaRPr lang="en-ZA" dirty="0" smtClean="0">
              <a:solidFill>
                <a:schemeClr val="accent4">
                  <a:lumMod val="50000"/>
                </a:schemeClr>
              </a:solidFill>
            </a:endParaRPr>
          </a:p>
          <a:p>
            <a:endParaRPr lang="en-ZA" dirty="0" smtClean="0">
              <a:solidFill>
                <a:schemeClr val="accent4">
                  <a:lumMod val="50000"/>
                </a:schemeClr>
              </a:solidFill>
            </a:endParaRPr>
          </a:p>
          <a:p>
            <a:endParaRPr lang="en-ZA" dirty="0" smtClean="0">
              <a:solidFill>
                <a:schemeClr val="accent4">
                  <a:lumMod val="50000"/>
                </a:schemeClr>
              </a:solidFill>
            </a:endParaRPr>
          </a:p>
          <a:p>
            <a:endParaRPr lang="en-ZA" dirty="0" smtClean="0">
              <a:solidFill>
                <a:schemeClr val="accent4">
                  <a:lumMod val="50000"/>
                </a:schemeClr>
              </a:solidFill>
            </a:endParaRPr>
          </a:p>
          <a:p>
            <a:endParaRPr lang="en-ZA" dirty="0" smtClean="0">
              <a:solidFill>
                <a:schemeClr val="accent4">
                  <a:lumMod val="50000"/>
                </a:schemeClr>
              </a:solidFill>
            </a:endParaRPr>
          </a:p>
          <a:p>
            <a:endParaRPr lang="en-ZA" dirty="0" smtClean="0">
              <a:solidFill>
                <a:schemeClr val="accent4">
                  <a:lumMod val="50000"/>
                </a:schemeClr>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graphicFrame>
        <p:nvGraphicFramePr>
          <p:cNvPr id="5" name="Table 4"/>
          <p:cNvGraphicFramePr>
            <a:graphicFrameLocks noGrp="1"/>
          </p:cNvGraphicFramePr>
          <p:nvPr>
            <p:extLst>
              <p:ext uri="{D42A27DB-BD31-4B8C-83A1-F6EECF244321}">
                <p14:modId xmlns:p14="http://schemas.microsoft.com/office/powerpoint/2010/main" val="4183007028"/>
              </p:ext>
            </p:extLst>
          </p:nvPr>
        </p:nvGraphicFramePr>
        <p:xfrm>
          <a:off x="539552" y="2785738"/>
          <a:ext cx="8064896" cy="2939008"/>
        </p:xfrm>
        <a:graphic>
          <a:graphicData uri="http://schemas.openxmlformats.org/drawingml/2006/table">
            <a:tbl>
              <a:tblPr firstRow="1" bandRow="1">
                <a:tableStyleId>{C4B1156A-380E-4F78-BDF5-A606A8083BF9}</a:tableStyleId>
              </a:tblPr>
              <a:tblGrid>
                <a:gridCol w="4032448"/>
                <a:gridCol w="4032448"/>
              </a:tblGrid>
              <a:tr h="370840">
                <a:tc>
                  <a:txBody>
                    <a:bodyPr/>
                    <a:lstStyle/>
                    <a:p>
                      <a:pPr>
                        <a:lnSpc>
                          <a:spcPts val="2400"/>
                        </a:lnSpc>
                      </a:pPr>
                      <a:r>
                        <a:rPr lang="he-IL" sz="2400" b="0" i="0" dirty="0" smtClean="0">
                          <a:solidFill>
                            <a:schemeClr val="accent4">
                              <a:lumMod val="50000"/>
                            </a:schemeClr>
                          </a:solidFill>
                        </a:rPr>
                        <a:t>יהוה</a:t>
                      </a:r>
                      <a:r>
                        <a:rPr lang="en-ZA" sz="2400" b="0" i="0" dirty="0" smtClean="0">
                          <a:solidFill>
                            <a:schemeClr val="accent4">
                              <a:lumMod val="50000"/>
                            </a:schemeClr>
                          </a:solidFill>
                        </a:rPr>
                        <a:t> walked in Eden with Adam and Eve</a:t>
                      </a:r>
                      <a:endParaRPr lang="en-ZA" sz="2400" b="0" i="0" dirty="0">
                        <a:solidFill>
                          <a:schemeClr val="accent4">
                            <a:lumMod val="50000"/>
                          </a:schemeClr>
                        </a:solidFill>
                      </a:endParaRPr>
                    </a:p>
                  </a:txBody>
                  <a:tcPr/>
                </a:tc>
                <a:tc>
                  <a:txBody>
                    <a:bodyPr/>
                    <a:lstStyle/>
                    <a:p>
                      <a:pPr marL="0" marR="0" indent="0" algn="l" defTabSz="914400" rtl="0" eaLnBrk="1" fontAlgn="auto" latinLnBrk="0" hangingPunct="1">
                        <a:lnSpc>
                          <a:spcPts val="2400"/>
                        </a:lnSpc>
                        <a:spcBef>
                          <a:spcPts val="0"/>
                        </a:spcBef>
                        <a:spcAft>
                          <a:spcPts val="0"/>
                        </a:spcAft>
                        <a:buClrTx/>
                        <a:buSzTx/>
                        <a:buFontTx/>
                        <a:buNone/>
                        <a:tabLst/>
                        <a:defRPr/>
                      </a:pPr>
                      <a:r>
                        <a:rPr lang="he-IL" sz="2400" b="0" dirty="0" smtClean="0">
                          <a:solidFill>
                            <a:schemeClr val="accent3">
                              <a:lumMod val="50000"/>
                            </a:schemeClr>
                          </a:solidFill>
                        </a:rPr>
                        <a:t>יהושע</a:t>
                      </a:r>
                      <a:r>
                        <a:rPr lang="en-ZA" sz="2400" b="0" dirty="0" smtClean="0">
                          <a:solidFill>
                            <a:schemeClr val="accent3">
                              <a:lumMod val="50000"/>
                            </a:schemeClr>
                          </a:solidFill>
                        </a:rPr>
                        <a:t> walked among the people</a:t>
                      </a:r>
                    </a:p>
                  </a:txBody>
                  <a:tcPr/>
                </a:tc>
              </a:tr>
              <a:tr h="1232128">
                <a:tc>
                  <a:txBody>
                    <a:bodyPr/>
                    <a:lstStyle/>
                    <a:p>
                      <a:pPr>
                        <a:lnSpc>
                          <a:spcPts val="2400"/>
                        </a:lnSpc>
                      </a:pPr>
                      <a:r>
                        <a:rPr lang="he-IL" sz="2400" b="0" dirty="0" smtClean="0">
                          <a:solidFill>
                            <a:schemeClr val="accent4">
                              <a:lumMod val="50000"/>
                            </a:schemeClr>
                          </a:solidFill>
                        </a:rPr>
                        <a:t>יהוה</a:t>
                      </a:r>
                      <a:r>
                        <a:rPr lang="en-ZA" sz="2400" b="0" dirty="0" smtClean="0">
                          <a:solidFill>
                            <a:schemeClr val="accent4">
                              <a:lumMod val="50000"/>
                            </a:schemeClr>
                          </a:solidFill>
                        </a:rPr>
                        <a:t> tabernacled among His people  (temporary dwelling)</a:t>
                      </a:r>
                      <a:endParaRPr lang="en-ZA" sz="2400" b="0" dirty="0"/>
                    </a:p>
                  </a:txBody>
                  <a:tcPr/>
                </a:tc>
                <a:tc>
                  <a:txBody>
                    <a:bodyPr/>
                    <a:lstStyle/>
                    <a:p>
                      <a:pPr>
                        <a:lnSpc>
                          <a:spcPts val="2400"/>
                        </a:lnSpc>
                      </a:pPr>
                      <a:r>
                        <a:rPr lang="en-ZA" sz="2400" b="0" dirty="0" smtClean="0">
                          <a:solidFill>
                            <a:schemeClr val="accent4">
                              <a:lumMod val="50000"/>
                            </a:schemeClr>
                          </a:solidFill>
                        </a:rPr>
                        <a:t>You are the tabernacle of the Holy Spirit 1 Cor. 3:16 (temporary dwelling)</a:t>
                      </a:r>
                      <a:endParaRPr lang="en-ZA" sz="2400" b="0" dirty="0"/>
                    </a:p>
                  </a:txBody>
                  <a:tcPr/>
                </a:tc>
              </a:tr>
              <a:tr h="370840">
                <a:tc>
                  <a:txBody>
                    <a:bodyPr/>
                    <a:lstStyle/>
                    <a:p>
                      <a:pPr>
                        <a:lnSpc>
                          <a:spcPts val="2400"/>
                        </a:lnSpc>
                      </a:pPr>
                      <a:r>
                        <a:rPr lang="he-IL" sz="2400" b="0" dirty="0" smtClean="0">
                          <a:solidFill>
                            <a:schemeClr val="accent4">
                              <a:lumMod val="50000"/>
                            </a:schemeClr>
                          </a:solidFill>
                        </a:rPr>
                        <a:t>יהוה</a:t>
                      </a:r>
                      <a:r>
                        <a:rPr lang="en-ZA" sz="2400" b="0" dirty="0" smtClean="0">
                          <a:solidFill>
                            <a:schemeClr val="accent4">
                              <a:lumMod val="50000"/>
                            </a:schemeClr>
                          </a:solidFill>
                        </a:rPr>
                        <a:t> dwelt in the Temple  (permanent dwelling in Jerusalem) </a:t>
                      </a:r>
                      <a:endParaRPr lang="en-ZA" sz="2400" b="0" dirty="0"/>
                    </a:p>
                  </a:txBody>
                  <a:tcPr/>
                </a:tc>
                <a:tc>
                  <a:txBody>
                    <a:bodyPr/>
                    <a:lstStyle/>
                    <a:p>
                      <a:pPr marL="0" marR="0" indent="0" algn="l" defTabSz="914400" rtl="0" eaLnBrk="1" fontAlgn="auto" latinLnBrk="0" hangingPunct="1">
                        <a:lnSpc>
                          <a:spcPts val="2400"/>
                        </a:lnSpc>
                        <a:spcBef>
                          <a:spcPts val="0"/>
                        </a:spcBef>
                        <a:spcAft>
                          <a:spcPts val="0"/>
                        </a:spcAft>
                        <a:buClrTx/>
                        <a:buSzTx/>
                        <a:buFontTx/>
                        <a:buNone/>
                        <a:tabLst/>
                        <a:defRPr/>
                      </a:pPr>
                      <a:r>
                        <a:rPr lang="en-ZA" sz="2400" b="0" dirty="0" smtClean="0">
                          <a:solidFill>
                            <a:schemeClr val="accent4">
                              <a:lumMod val="50000"/>
                            </a:schemeClr>
                          </a:solidFill>
                        </a:rPr>
                        <a:t> </a:t>
                      </a:r>
                      <a:r>
                        <a:rPr lang="he-IL" sz="2400" b="0" dirty="0" smtClean="0">
                          <a:solidFill>
                            <a:schemeClr val="accent4">
                              <a:lumMod val="50000"/>
                            </a:schemeClr>
                          </a:solidFill>
                        </a:rPr>
                        <a:t>יהוה</a:t>
                      </a:r>
                      <a:r>
                        <a:rPr lang="en-ZA" sz="2400" b="0" dirty="0" smtClean="0">
                          <a:solidFill>
                            <a:schemeClr val="accent4">
                              <a:lumMod val="50000"/>
                            </a:schemeClr>
                          </a:solidFill>
                        </a:rPr>
                        <a:t>will dwell permanently with us in (forever in Jerusalem) Rev. 21:10</a:t>
                      </a:r>
                      <a:endParaRPr lang="en-ZA" sz="2400" b="0" dirty="0"/>
                    </a:p>
                  </a:txBody>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AS A REMINDER</a:t>
            </a:r>
            <a:endParaRPr lang="en-ZA" dirty="0"/>
          </a:p>
        </p:txBody>
      </p:sp>
      <p:sp>
        <p:nvSpPr>
          <p:cNvPr id="3" name="Content Placeholder 2"/>
          <p:cNvSpPr>
            <a:spLocks noGrp="1"/>
          </p:cNvSpPr>
          <p:nvPr>
            <p:ph idx="1"/>
          </p:nvPr>
        </p:nvSpPr>
        <p:spPr>
          <a:xfrm>
            <a:off x="323528" y="1600200"/>
            <a:ext cx="8496944" cy="5257800"/>
          </a:xfrm>
        </p:spPr>
        <p:txBody>
          <a:bodyPr>
            <a:normAutofit fontScale="25000" lnSpcReduction="20000"/>
          </a:bodyPr>
          <a:lstStyle/>
          <a:p>
            <a:pPr algn="ctr">
              <a:lnSpc>
                <a:spcPts val="2000"/>
              </a:lnSpc>
            </a:pPr>
            <a:r>
              <a:rPr lang="en-ZA" sz="8800" i="1" dirty="0">
                <a:solidFill>
                  <a:srgbClr val="004821"/>
                </a:solidFill>
              </a:rPr>
              <a:t>“And you shall take two </a:t>
            </a:r>
            <a:r>
              <a:rPr lang="en-ZA" sz="8800" i="1" dirty="0" err="1">
                <a:solidFill>
                  <a:srgbClr val="004821"/>
                </a:solidFill>
              </a:rPr>
              <a:t>shoham</a:t>
            </a:r>
            <a:r>
              <a:rPr lang="en-ZA" sz="8800" i="1" dirty="0">
                <a:solidFill>
                  <a:srgbClr val="004821"/>
                </a:solidFill>
              </a:rPr>
              <a:t> stones and engrave on them the names of the sons of </a:t>
            </a:r>
            <a:r>
              <a:rPr lang="en-ZA" sz="8800" i="1" dirty="0" err="1">
                <a:solidFill>
                  <a:srgbClr val="004821"/>
                </a:solidFill>
              </a:rPr>
              <a:t>Yisra’ĕl</a:t>
            </a:r>
            <a:r>
              <a:rPr lang="en-ZA" sz="8800" i="1" dirty="0">
                <a:solidFill>
                  <a:srgbClr val="004821"/>
                </a:solidFill>
              </a:rPr>
              <a:t>, six of their names on one stone, and the remaining six names on the other stone, according to their birth. “With the work of an engraver in stone, like the engravings of a signet, engrave the two stones with the names of the sons of </a:t>
            </a:r>
            <a:r>
              <a:rPr lang="en-ZA" sz="8800" i="1" dirty="0" err="1">
                <a:solidFill>
                  <a:srgbClr val="004821"/>
                </a:solidFill>
              </a:rPr>
              <a:t>Yisra’ĕl</a:t>
            </a:r>
            <a:r>
              <a:rPr lang="en-ZA" sz="8800" i="1" dirty="0">
                <a:solidFill>
                  <a:srgbClr val="004821"/>
                </a:solidFill>
              </a:rPr>
              <a:t>. Set them in settings of gold. “And you shall put the two stones on the shoulder pieces of the shoulder garment as stones of remembrance for the sons of </a:t>
            </a:r>
            <a:r>
              <a:rPr lang="en-ZA" sz="8800" i="1" dirty="0" err="1">
                <a:solidFill>
                  <a:srgbClr val="004821"/>
                </a:solidFill>
              </a:rPr>
              <a:t>Yisra’ĕl</a:t>
            </a:r>
            <a:r>
              <a:rPr lang="en-ZA" sz="8800" i="1" dirty="0">
                <a:solidFill>
                  <a:srgbClr val="004821"/>
                </a:solidFill>
              </a:rPr>
              <a:t>. And </a:t>
            </a:r>
            <a:r>
              <a:rPr lang="en-ZA" sz="8800" i="1" dirty="0" err="1">
                <a:solidFill>
                  <a:srgbClr val="004821"/>
                </a:solidFill>
              </a:rPr>
              <a:t>Aharon</a:t>
            </a:r>
            <a:r>
              <a:rPr lang="en-ZA" sz="8800" i="1" dirty="0">
                <a:solidFill>
                  <a:srgbClr val="004821"/>
                </a:solidFill>
              </a:rPr>
              <a:t> shall bear their names before </a:t>
            </a:r>
            <a:r>
              <a:rPr lang="he-IL" sz="8800" i="1" dirty="0">
                <a:solidFill>
                  <a:srgbClr val="004821"/>
                </a:solidFill>
              </a:rPr>
              <a:t>יהוה</a:t>
            </a:r>
            <a:r>
              <a:rPr lang="en-ZA" sz="8800" i="1" dirty="0">
                <a:solidFill>
                  <a:srgbClr val="004821"/>
                </a:solidFill>
              </a:rPr>
              <a:t> on his two shoulders, for a remembrance. </a:t>
            </a:r>
            <a:r>
              <a:rPr lang="en-US" sz="8800" b="1" i="1" dirty="0" smtClean="0">
                <a:solidFill>
                  <a:srgbClr val="004821"/>
                </a:solidFill>
              </a:rPr>
              <a:t>(</a:t>
            </a:r>
            <a:r>
              <a:rPr lang="en-US" sz="8800" b="1" i="1" dirty="0">
                <a:solidFill>
                  <a:srgbClr val="004821"/>
                </a:solidFill>
              </a:rPr>
              <a:t>Exodus 28:9-12)</a:t>
            </a:r>
          </a:p>
          <a:p>
            <a:pPr>
              <a:lnSpc>
                <a:spcPts val="2000"/>
              </a:lnSpc>
            </a:pPr>
            <a:r>
              <a:rPr lang="en-ZA" sz="8800" dirty="0" smtClean="0"/>
              <a:t>The impression </a:t>
            </a:r>
            <a:r>
              <a:rPr lang="he-IL" sz="8800" dirty="0" smtClean="0"/>
              <a:t>יהוה</a:t>
            </a:r>
            <a:r>
              <a:rPr lang="en-ZA" sz="8800" dirty="0" smtClean="0"/>
              <a:t> was giving to the twelve tribes of Israel was of an everlasting remembrance. The names of all twelve tribe are </a:t>
            </a:r>
            <a:r>
              <a:rPr lang="en-ZA" sz="8800" i="1" dirty="0" smtClean="0"/>
              <a:t>forever</a:t>
            </a:r>
            <a:r>
              <a:rPr lang="en-ZA" sz="8800" dirty="0" smtClean="0"/>
              <a:t> </a:t>
            </a:r>
            <a:r>
              <a:rPr lang="en-ZA" sz="8800" i="1" dirty="0" smtClean="0"/>
              <a:t>engraved in stone</a:t>
            </a:r>
            <a:r>
              <a:rPr lang="en-ZA" sz="8800" dirty="0" smtClean="0"/>
              <a:t> on His shoulders and forever remembered as </a:t>
            </a:r>
            <a:r>
              <a:rPr lang="en-ZA" sz="8800" i="1" dirty="0" smtClean="0"/>
              <a:t>memorial stones. </a:t>
            </a:r>
            <a:r>
              <a:rPr lang="he-IL" sz="8800" i="1" dirty="0" smtClean="0">
                <a:solidFill>
                  <a:srgbClr val="C00000"/>
                </a:solidFill>
              </a:rPr>
              <a:t>יהושע</a:t>
            </a:r>
            <a:r>
              <a:rPr lang="en-ZA" sz="8800" i="1" dirty="0" smtClean="0">
                <a:solidFill>
                  <a:srgbClr val="C00000"/>
                </a:solidFill>
              </a:rPr>
              <a:t> is now the one carrying the tribes of </a:t>
            </a:r>
            <a:r>
              <a:rPr lang="en-ZA" sz="8800" i="1" dirty="0" err="1" smtClean="0">
                <a:solidFill>
                  <a:srgbClr val="C00000"/>
                </a:solidFill>
              </a:rPr>
              <a:t>Isreal</a:t>
            </a:r>
            <a:r>
              <a:rPr lang="en-ZA" sz="8800" i="1" dirty="0" smtClean="0">
                <a:solidFill>
                  <a:srgbClr val="C00000"/>
                </a:solidFill>
              </a:rPr>
              <a:t> before </a:t>
            </a:r>
            <a:r>
              <a:rPr lang="he-IL" sz="8800" i="1" dirty="0" smtClean="0">
                <a:solidFill>
                  <a:srgbClr val="C00000"/>
                </a:solidFill>
              </a:rPr>
              <a:t>יהוה</a:t>
            </a:r>
            <a:r>
              <a:rPr lang="en-ZA" sz="8800" i="1" dirty="0" smtClean="0">
                <a:solidFill>
                  <a:srgbClr val="C00000"/>
                </a:solidFill>
              </a:rPr>
              <a:t> daily</a:t>
            </a:r>
          </a:p>
          <a:p>
            <a:pPr algn="ctr">
              <a:lnSpc>
                <a:spcPts val="2000"/>
              </a:lnSpc>
            </a:pPr>
            <a:r>
              <a:rPr lang="en-ZA" sz="8800" i="1" dirty="0">
                <a:solidFill>
                  <a:srgbClr val="004821"/>
                </a:solidFill>
              </a:rPr>
              <a:t>For a Child shall be born unto us, a Son shall be given unto us, and the rule is on His shoulder. And His Name is called Wonder, Counsellor, Strong Ěl, Father of Continuity, Prince of Peace. Of the increase of His rule and peace there is no end, upon the throne of </a:t>
            </a:r>
            <a:r>
              <a:rPr lang="en-ZA" sz="8800" i="1" dirty="0" err="1">
                <a:solidFill>
                  <a:srgbClr val="004821"/>
                </a:solidFill>
              </a:rPr>
              <a:t>Dawid</a:t>
            </a:r>
            <a:r>
              <a:rPr lang="en-ZA" sz="8800" i="1" dirty="0">
                <a:solidFill>
                  <a:srgbClr val="004821"/>
                </a:solidFill>
              </a:rPr>
              <a:t>̱ and over His </a:t>
            </a:r>
            <a:r>
              <a:rPr lang="en-ZA" sz="8800" i="1" dirty="0" smtClean="0">
                <a:solidFill>
                  <a:srgbClr val="004821"/>
                </a:solidFill>
              </a:rPr>
              <a:t>reign, </a:t>
            </a:r>
            <a:r>
              <a:rPr lang="en-ZA" sz="8800" i="1" dirty="0">
                <a:solidFill>
                  <a:srgbClr val="004821"/>
                </a:solidFill>
              </a:rPr>
              <a:t>to establish it and sustain it with right-ruling and with righteousness from now on, even forever. The ardour of </a:t>
            </a:r>
            <a:r>
              <a:rPr lang="he-IL" sz="8800" i="1" dirty="0">
                <a:solidFill>
                  <a:srgbClr val="004821"/>
                </a:solidFill>
              </a:rPr>
              <a:t>יהוה</a:t>
            </a:r>
            <a:r>
              <a:rPr lang="en-ZA" sz="8800" i="1" dirty="0">
                <a:solidFill>
                  <a:srgbClr val="004821"/>
                </a:solidFill>
              </a:rPr>
              <a:t> of hosts does this</a:t>
            </a:r>
            <a:r>
              <a:rPr lang="en-ZA" sz="8800" i="1" dirty="0" smtClean="0">
                <a:solidFill>
                  <a:srgbClr val="004821"/>
                </a:solidFill>
              </a:rPr>
              <a:t>. </a:t>
            </a:r>
            <a:r>
              <a:rPr lang="en-US" sz="8800" b="1" i="1" dirty="0" smtClean="0">
                <a:solidFill>
                  <a:srgbClr val="004821"/>
                </a:solidFill>
              </a:rPr>
              <a:t>(</a:t>
            </a:r>
            <a:r>
              <a:rPr lang="en-US" sz="8800" b="1" i="1" dirty="0">
                <a:solidFill>
                  <a:srgbClr val="004821"/>
                </a:solidFill>
              </a:rPr>
              <a:t>Isaiah 9:6-7)</a:t>
            </a:r>
          </a:p>
          <a:p>
            <a:endParaRPr lang="en-US" sz="3600" dirty="0"/>
          </a:p>
          <a:p>
            <a:endParaRPr lang="en-ZA" sz="8800" dirty="0" smtClean="0"/>
          </a:p>
          <a:p>
            <a:pPr algn="ctr"/>
            <a:endParaRPr lang="en-ZA" b="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BREASTPLATE</a:t>
            </a:r>
            <a:endParaRPr lang="en-ZA" dirty="0"/>
          </a:p>
        </p:txBody>
      </p:sp>
      <p:sp>
        <p:nvSpPr>
          <p:cNvPr id="3" name="Content Placeholder 2"/>
          <p:cNvSpPr>
            <a:spLocks noGrp="1"/>
          </p:cNvSpPr>
          <p:nvPr>
            <p:ph idx="1"/>
          </p:nvPr>
        </p:nvSpPr>
        <p:spPr>
          <a:xfrm>
            <a:off x="179512" y="1600200"/>
            <a:ext cx="8712968" cy="5257800"/>
          </a:xfrm>
        </p:spPr>
        <p:txBody>
          <a:bodyPr>
            <a:normAutofit/>
          </a:bodyPr>
          <a:lstStyle/>
          <a:p>
            <a:pPr algn="ctr">
              <a:lnSpc>
                <a:spcPts val="2100"/>
              </a:lnSpc>
            </a:pPr>
            <a:r>
              <a:rPr lang="en-ZA" dirty="0" smtClean="0">
                <a:solidFill>
                  <a:srgbClr val="004821"/>
                </a:solidFill>
              </a:rPr>
              <a:t>"</a:t>
            </a:r>
            <a:r>
              <a:rPr lang="en-ZA" i="1" dirty="0" smtClean="0">
                <a:solidFill>
                  <a:srgbClr val="004821"/>
                </a:solidFill>
              </a:rPr>
              <a:t>Make a breastplate for judging. Have it crafted by a skilled artisan; make it like the work of the ritual vest — make it of gold; blue, purple and scarlet yarn; and finely woven linen. When folded double it is to be square — a hand-span by a hand-span. Put on it settings of stones … The stones will correspond to the names of the twelve sons of </a:t>
            </a:r>
            <a:r>
              <a:rPr lang="en-ZA" i="1" dirty="0" err="1" smtClean="0">
                <a:solidFill>
                  <a:srgbClr val="004821"/>
                </a:solidFill>
              </a:rPr>
              <a:t>Isra'el</a:t>
            </a:r>
            <a:r>
              <a:rPr lang="en-ZA" i="1" dirty="0" smtClean="0">
                <a:solidFill>
                  <a:srgbClr val="004821"/>
                </a:solidFill>
              </a:rPr>
              <a:t>; they are to be engraved with their names as a seal would be engraved, to represent the twelve tribes. "On the breastplate, make two pure gold chains twisted like cords. Also for the breastplate, make two gold rings; and put the gold rings on the two ends of the breastplate. Put the two twisted gold chains in the two rings at the two ends of the breastplate; attach the other two ends of the twisted chains to the front of the shoulder-pieces of the ritual vest. Make two gold rings and put them on the two ends of the breastplate, at its edge, on the side facing in toward the vest. Also make two gold rings and attach them low on the front part of the vest's shoulder-pieces, near the join, above the vest's decorated belt. Then bind the breastplate by its rings to the rings of the vest with a blue cord, so that it can be on the vest's decorated belt, and so that the breastplate won't swing loose from the vest. </a:t>
            </a:r>
            <a:r>
              <a:rPr lang="en-ZA" b="1" i="1" dirty="0" smtClean="0">
                <a:solidFill>
                  <a:srgbClr val="004821"/>
                </a:solidFill>
              </a:rPr>
              <a:t>(Exodus 28:15-28 CJB)</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BREASTPLATE OF JUDGEMENT</a:t>
            </a:r>
            <a:endParaRPr lang="en-ZA" dirty="0"/>
          </a:p>
        </p:txBody>
      </p:sp>
      <p:sp>
        <p:nvSpPr>
          <p:cNvPr id="3" name="Content Placeholder 2"/>
          <p:cNvSpPr>
            <a:spLocks noGrp="1"/>
          </p:cNvSpPr>
          <p:nvPr>
            <p:ph idx="1"/>
          </p:nvPr>
        </p:nvSpPr>
        <p:spPr>
          <a:xfrm>
            <a:off x="457200" y="1600200"/>
            <a:ext cx="8363272" cy="5257800"/>
          </a:xfrm>
        </p:spPr>
        <p:txBody>
          <a:bodyPr>
            <a:noAutofit/>
          </a:bodyPr>
          <a:lstStyle/>
          <a:p>
            <a:pPr>
              <a:lnSpc>
                <a:spcPts val="2100"/>
              </a:lnSpc>
            </a:pPr>
            <a:r>
              <a:rPr lang="en-ZA" dirty="0" smtClean="0"/>
              <a:t>The “</a:t>
            </a:r>
            <a:r>
              <a:rPr lang="en-ZA" i="1" dirty="0" smtClean="0"/>
              <a:t>Breastplate” </a:t>
            </a:r>
            <a:r>
              <a:rPr lang="en-ZA" dirty="0" smtClean="0"/>
              <a:t>was worn over the ephod or shoulder garment. By “</a:t>
            </a:r>
            <a:r>
              <a:rPr lang="en-ZA" i="1" dirty="0" smtClean="0"/>
              <a:t>bearing”, </a:t>
            </a:r>
            <a:r>
              <a:rPr lang="en-ZA" dirty="0" smtClean="0"/>
              <a:t>as Torah puts it, the names of the Sons of </a:t>
            </a:r>
            <a:r>
              <a:rPr lang="en-ZA" dirty="0" err="1" smtClean="0"/>
              <a:t>Yisra’el</a:t>
            </a:r>
            <a:r>
              <a:rPr lang="en-ZA" dirty="0" smtClean="0"/>
              <a:t> over his heart, and as we’ll as his shoulders, the High Priest signified that he bore the guilt of the people before </a:t>
            </a:r>
            <a:r>
              <a:rPr lang="en-ZA" dirty="0" err="1" smtClean="0"/>
              <a:t>HaShem</a:t>
            </a:r>
            <a:r>
              <a:rPr lang="en-ZA" dirty="0" smtClean="0"/>
              <a:t> and that </a:t>
            </a:r>
            <a:r>
              <a:rPr lang="en-ZA" dirty="0" err="1" smtClean="0"/>
              <a:t>Yisra’el</a:t>
            </a:r>
            <a:r>
              <a:rPr lang="en-ZA" dirty="0" smtClean="0"/>
              <a:t>, all twelve tribes, were to be constantly on his heart. The Breastplate atones for errors in judgment. The “</a:t>
            </a:r>
            <a:r>
              <a:rPr lang="en-ZA" i="1" dirty="0" smtClean="0"/>
              <a:t>Breastplate”</a:t>
            </a:r>
            <a:r>
              <a:rPr lang="en-ZA" dirty="0" smtClean="0"/>
              <a:t> is called in the Hebrew “</a:t>
            </a:r>
            <a:r>
              <a:rPr lang="en-ZA" i="1" dirty="0" err="1" smtClean="0"/>
              <a:t>choshen</a:t>
            </a:r>
            <a:r>
              <a:rPr lang="en-ZA" i="1" dirty="0" smtClean="0"/>
              <a:t> </a:t>
            </a:r>
            <a:r>
              <a:rPr lang="en-ZA" i="1" dirty="0" err="1" smtClean="0"/>
              <a:t>mishpat</a:t>
            </a:r>
            <a:r>
              <a:rPr lang="en-ZA" dirty="0" smtClean="0"/>
              <a:t>” which means “</a:t>
            </a:r>
            <a:r>
              <a:rPr lang="en-ZA" i="1" dirty="0" smtClean="0"/>
              <a:t>breastplate of judgment” or “decision”. </a:t>
            </a:r>
            <a:r>
              <a:rPr lang="en-ZA" dirty="0" smtClean="0"/>
              <a:t>The inner fold contained the "</a:t>
            </a:r>
            <a:r>
              <a:rPr lang="en-ZA" i="1" dirty="0" err="1" smtClean="0"/>
              <a:t>Urim</a:t>
            </a:r>
            <a:r>
              <a:rPr lang="en-ZA" i="1" dirty="0" smtClean="0"/>
              <a:t> </a:t>
            </a:r>
            <a:r>
              <a:rPr lang="en-ZA" i="1" dirty="0" err="1" smtClean="0"/>
              <a:t>V'tummim</a:t>
            </a:r>
            <a:r>
              <a:rPr lang="en-ZA" dirty="0" smtClean="0"/>
              <a:t>". There has been much speculation about the “</a:t>
            </a:r>
            <a:r>
              <a:rPr lang="en-ZA" i="1" dirty="0" err="1" smtClean="0"/>
              <a:t>Urim</a:t>
            </a:r>
            <a:r>
              <a:rPr lang="en-ZA" i="1" dirty="0" smtClean="0"/>
              <a:t> and </a:t>
            </a:r>
            <a:r>
              <a:rPr lang="en-ZA" i="1" dirty="0" err="1" smtClean="0"/>
              <a:t>Tummim</a:t>
            </a:r>
            <a:r>
              <a:rPr lang="en-ZA" i="1" dirty="0" smtClean="0"/>
              <a:t>”. </a:t>
            </a:r>
            <a:r>
              <a:rPr lang="en-ZA" dirty="0" smtClean="0"/>
              <a:t>Were they some kind of stones? The oral history, according to </a:t>
            </a:r>
            <a:r>
              <a:rPr lang="en-ZA" dirty="0" err="1" smtClean="0"/>
              <a:t>Yehudah</a:t>
            </a:r>
            <a:r>
              <a:rPr lang="en-ZA" dirty="0" smtClean="0"/>
              <a:t>, is that the Name of Elohim was written on pieces of parchment and placed inside the “</a:t>
            </a:r>
            <a:r>
              <a:rPr lang="en-ZA" i="1" dirty="0" smtClean="0"/>
              <a:t>Breastplate” </a:t>
            </a:r>
            <a:r>
              <a:rPr lang="en-ZA" dirty="0" smtClean="0"/>
              <a:t>which gave illumination to the stones in order to transmit </a:t>
            </a:r>
            <a:r>
              <a:rPr lang="en-ZA" dirty="0" err="1" smtClean="0"/>
              <a:t>HaShem’s</a:t>
            </a:r>
            <a:r>
              <a:rPr lang="en-ZA" dirty="0" smtClean="0"/>
              <a:t> judgments in certain situations. “</a:t>
            </a:r>
            <a:r>
              <a:rPr lang="en-ZA" i="1" dirty="0" err="1" smtClean="0"/>
              <a:t>Urim</a:t>
            </a:r>
            <a:r>
              <a:rPr lang="en-ZA" i="1" dirty="0" smtClean="0"/>
              <a:t> v’ </a:t>
            </a:r>
            <a:r>
              <a:rPr lang="en-ZA" i="1" dirty="0" err="1" smtClean="0"/>
              <a:t>Tummim</a:t>
            </a:r>
            <a:r>
              <a:rPr lang="en-ZA" i="1" dirty="0" smtClean="0"/>
              <a:t>” </a:t>
            </a:r>
            <a:r>
              <a:rPr lang="en-ZA" dirty="0" smtClean="0"/>
              <a:t>mean the “</a:t>
            </a:r>
            <a:r>
              <a:rPr lang="en-ZA" i="1" dirty="0" smtClean="0"/>
              <a:t>lights”</a:t>
            </a:r>
            <a:r>
              <a:rPr lang="en-ZA" dirty="0" smtClean="0"/>
              <a:t> and the “</a:t>
            </a:r>
            <a:r>
              <a:rPr lang="en-ZA" i="1" dirty="0" smtClean="0"/>
              <a:t>perfections”, or “revelations</a:t>
            </a:r>
            <a:r>
              <a:rPr lang="en-ZA" dirty="0" smtClean="0"/>
              <a:t>” and the “</a:t>
            </a:r>
            <a:r>
              <a:rPr lang="en-ZA" i="1" dirty="0" smtClean="0"/>
              <a:t>truth”</a:t>
            </a:r>
            <a:r>
              <a:rPr lang="en-ZA" dirty="0" smtClean="0"/>
              <a:t>, denoting the illumination of the questions and the perfection of the judgments given. These did not come from the contribution of the people; nor were they created by the craftsmen. These are, mysteries yet to be revealed.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pic>
        <p:nvPicPr>
          <p:cNvPr id="5" name="Picture 4" descr="The Garments of Kohen Gadol (High Priest)">
            <a:hlinkClick r:id="rId2" tgtFrame="_blank"/>
          </p:cNvPr>
          <p:cNvPicPr/>
          <p:nvPr/>
        </p:nvPicPr>
        <p:blipFill>
          <a:blip r:embed="rId3" cstate="email"/>
          <a:srcRect/>
          <a:stretch>
            <a:fillRect/>
          </a:stretch>
        </p:blipFill>
        <p:spPr bwMode="auto">
          <a:xfrm>
            <a:off x="1763688" y="274638"/>
            <a:ext cx="5616624" cy="64087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PRECIOUS STONES “</a:t>
            </a:r>
            <a:r>
              <a:rPr lang="en-ZA" i="1" dirty="0" smtClean="0"/>
              <a:t>TREASURE</a:t>
            </a:r>
            <a:r>
              <a:rPr lang="en-ZA" dirty="0" smtClean="0"/>
              <a:t>”</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The stones will correspond to the names of the twelve sons of </a:t>
            </a:r>
            <a:r>
              <a:rPr lang="en-ZA" i="1" dirty="0" err="1" smtClean="0">
                <a:solidFill>
                  <a:srgbClr val="004821"/>
                </a:solidFill>
              </a:rPr>
              <a:t>Isra'el</a:t>
            </a:r>
            <a:r>
              <a:rPr lang="en-ZA" i="1" dirty="0" smtClean="0">
                <a:solidFill>
                  <a:srgbClr val="004821"/>
                </a:solidFill>
              </a:rPr>
              <a:t>; they are to be engraved with their names as a seal would be engraved, to represent the twelve tribes..</a:t>
            </a:r>
          </a:p>
          <a:p>
            <a:pPr>
              <a:lnSpc>
                <a:spcPts val="2100"/>
              </a:lnSpc>
            </a:pPr>
            <a:r>
              <a:rPr lang="en-ZA" dirty="0" smtClean="0"/>
              <a:t>The definition of </a:t>
            </a:r>
            <a:r>
              <a:rPr lang="en-ZA" i="1" dirty="0" smtClean="0"/>
              <a:t>seal</a:t>
            </a:r>
            <a:r>
              <a:rPr lang="en-ZA" dirty="0" smtClean="0"/>
              <a:t> is: </a:t>
            </a:r>
            <a:r>
              <a:rPr lang="en-ZA" dirty="0" smtClean="0">
                <a:solidFill>
                  <a:schemeClr val="accent2">
                    <a:lumMod val="50000"/>
                  </a:schemeClr>
                </a:solidFill>
              </a:rPr>
              <a:t>as evidence of authenticity or attestation; a token or symbol of a covenant; something that authenticates or confirms; a final addition which completes and secures; the impression of one’s signet placed upon an article as evidence of a claim to possession; a mark of ownership; an impressed mark serving as visible evidence of something. </a:t>
            </a:r>
            <a:r>
              <a:rPr lang="en-ZA" dirty="0" smtClean="0"/>
              <a:t>Because of this, the Father continues to see </a:t>
            </a:r>
            <a:r>
              <a:rPr lang="en-ZA" i="1" dirty="0" smtClean="0"/>
              <a:t>every</a:t>
            </a:r>
            <a:r>
              <a:rPr lang="en-ZA" dirty="0" smtClean="0"/>
              <a:t> tribe and they are all “</a:t>
            </a:r>
            <a:r>
              <a:rPr lang="en-ZA" i="1" dirty="0" smtClean="0"/>
              <a:t>precious stones</a:t>
            </a:r>
            <a:r>
              <a:rPr lang="en-ZA" dirty="0" smtClean="0"/>
              <a:t>” before him! (Matthew 10:6; 15:24; John 18:9; Hebrews 8:1-2)</a:t>
            </a:r>
          </a:p>
          <a:p>
            <a:pPr>
              <a:lnSpc>
                <a:spcPts val="2100"/>
              </a:lnSpc>
            </a:pPr>
            <a:r>
              <a:rPr lang="en-ZA" dirty="0" smtClean="0"/>
              <a:t>These twelve gemstones together represented </a:t>
            </a:r>
            <a:r>
              <a:rPr lang="en-ZA" dirty="0" err="1" smtClean="0"/>
              <a:t>Yisra’el</a:t>
            </a:r>
            <a:r>
              <a:rPr lang="en-ZA" dirty="0" smtClean="0"/>
              <a:t> as a treasure. We read in </a:t>
            </a:r>
            <a:r>
              <a:rPr lang="en-ZA" b="1" i="1" dirty="0" smtClean="0">
                <a:solidFill>
                  <a:srgbClr val="004821"/>
                </a:solidFill>
              </a:rPr>
              <a:t>Shemot 19:5: </a:t>
            </a:r>
            <a:r>
              <a:rPr lang="en-ZA" i="1" dirty="0" smtClean="0">
                <a:solidFill>
                  <a:srgbClr val="004821"/>
                </a:solidFill>
              </a:rPr>
              <a:t>Now therefore, if you will obey My Voice indeed, and keep My Covenant, then you shall be a peculiar treasure unto Me above all people: for all the earth is Mine, </a:t>
            </a:r>
            <a:r>
              <a:rPr lang="en-ZA" dirty="0" smtClean="0"/>
              <a:t>also, in </a:t>
            </a:r>
            <a:r>
              <a:rPr lang="en-ZA" b="1" i="1" dirty="0" err="1" smtClean="0">
                <a:solidFill>
                  <a:srgbClr val="004821"/>
                </a:solidFill>
              </a:rPr>
              <a:t>Tehillim</a:t>
            </a:r>
            <a:r>
              <a:rPr lang="en-ZA" b="1" i="1" dirty="0" smtClean="0">
                <a:solidFill>
                  <a:srgbClr val="004821"/>
                </a:solidFill>
              </a:rPr>
              <a:t> 135:4; </a:t>
            </a:r>
            <a:r>
              <a:rPr lang="en-ZA" i="1" dirty="0" smtClean="0">
                <a:solidFill>
                  <a:srgbClr val="004821"/>
                </a:solidFill>
              </a:rPr>
              <a:t>For </a:t>
            </a:r>
            <a:r>
              <a:rPr lang="he-IL" i="1" dirty="0" smtClean="0">
                <a:solidFill>
                  <a:srgbClr val="004821"/>
                </a:solidFill>
              </a:rPr>
              <a:t>יהוה</a:t>
            </a:r>
            <a:r>
              <a:rPr lang="en-ZA" i="1" dirty="0" smtClean="0">
                <a:solidFill>
                  <a:srgbClr val="004821"/>
                </a:solidFill>
              </a:rPr>
              <a:t> has chosen </a:t>
            </a:r>
            <a:r>
              <a:rPr lang="en-ZA" i="1" dirty="0" err="1" smtClean="0">
                <a:solidFill>
                  <a:srgbClr val="004821"/>
                </a:solidFill>
              </a:rPr>
              <a:t>Ya’akov</a:t>
            </a:r>
            <a:r>
              <a:rPr lang="en-ZA" i="1" dirty="0" smtClean="0">
                <a:solidFill>
                  <a:srgbClr val="004821"/>
                </a:solidFill>
              </a:rPr>
              <a:t> unto himself, and </a:t>
            </a:r>
            <a:r>
              <a:rPr lang="en-ZA" i="1" dirty="0" err="1" smtClean="0">
                <a:solidFill>
                  <a:srgbClr val="004821"/>
                </a:solidFill>
              </a:rPr>
              <a:t>Yisra’el</a:t>
            </a:r>
            <a:r>
              <a:rPr lang="en-ZA" i="1" dirty="0" smtClean="0">
                <a:solidFill>
                  <a:srgbClr val="004821"/>
                </a:solidFill>
              </a:rPr>
              <a:t> for His peculiar treasure.</a:t>
            </a:r>
            <a:endParaRPr lang="en-ZA"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ROBE</a:t>
            </a:r>
            <a:endParaRPr lang="en-ZA" dirty="0"/>
          </a:p>
        </p:txBody>
      </p:sp>
      <p:sp>
        <p:nvSpPr>
          <p:cNvPr id="3" name="Content Placeholder 2"/>
          <p:cNvSpPr>
            <a:spLocks noGrp="1"/>
          </p:cNvSpPr>
          <p:nvPr>
            <p:ph idx="1"/>
          </p:nvPr>
        </p:nvSpPr>
        <p:spPr/>
        <p:txBody>
          <a:bodyPr>
            <a:normAutofit fontScale="47500" lnSpcReduction="20000"/>
          </a:bodyPr>
          <a:lstStyle/>
          <a:p>
            <a:pPr algn="ctr">
              <a:lnSpc>
                <a:spcPts val="2300"/>
              </a:lnSpc>
            </a:pPr>
            <a:r>
              <a:rPr lang="en-ZA" sz="4600" i="1" dirty="0">
                <a:solidFill>
                  <a:srgbClr val="004821"/>
                </a:solidFill>
              </a:rPr>
              <a:t>“And you shall make the robe of the shoulder garment all of blue. “And the opening for his head shall be in the middle of it, a woven binding all around its opening, like the opening in a scaled armour, so that it does not tear. “And on its hem you shall make pomegranates of blue and purple and scarlet material, all around its hem, and bells of gold between them all around: a golden bell and a pomegranate, a golden bell and a pomegranate, on the hem of the robe all around. “And it shall be upon </a:t>
            </a:r>
            <a:r>
              <a:rPr lang="en-ZA" sz="4600" i="1" dirty="0" err="1">
                <a:solidFill>
                  <a:srgbClr val="004821"/>
                </a:solidFill>
              </a:rPr>
              <a:t>Aharon</a:t>
            </a:r>
            <a:r>
              <a:rPr lang="en-ZA" sz="4600" i="1" dirty="0">
                <a:solidFill>
                  <a:srgbClr val="004821"/>
                </a:solidFill>
              </a:rPr>
              <a:t> to attend in, and its sound shall be heard when he goes into the set-apart place before </a:t>
            </a:r>
            <a:r>
              <a:rPr lang="he-IL" sz="4600" i="1" dirty="0">
                <a:solidFill>
                  <a:srgbClr val="004821"/>
                </a:solidFill>
              </a:rPr>
              <a:t>יהוה</a:t>
            </a:r>
            <a:r>
              <a:rPr lang="en-ZA" sz="4600" i="1" dirty="0">
                <a:solidFill>
                  <a:srgbClr val="004821"/>
                </a:solidFill>
              </a:rPr>
              <a:t> and when he comes out, so that he does not die. </a:t>
            </a:r>
            <a:r>
              <a:rPr lang="en-US" sz="4600" b="1" i="1" dirty="0" smtClean="0">
                <a:solidFill>
                  <a:srgbClr val="004821"/>
                </a:solidFill>
              </a:rPr>
              <a:t>(</a:t>
            </a:r>
            <a:r>
              <a:rPr lang="en-US" sz="4600" b="1" i="1" dirty="0">
                <a:solidFill>
                  <a:srgbClr val="004821"/>
                </a:solidFill>
              </a:rPr>
              <a:t>Exodus 28:31-35)</a:t>
            </a:r>
          </a:p>
          <a:p>
            <a:pPr>
              <a:lnSpc>
                <a:spcPts val="2300"/>
              </a:lnSpc>
            </a:pPr>
            <a:r>
              <a:rPr lang="en-ZA" sz="4600" dirty="0" smtClean="0"/>
              <a:t>The “</a:t>
            </a:r>
            <a:r>
              <a:rPr lang="en-ZA" sz="4600" i="1" dirty="0" smtClean="0"/>
              <a:t>robe” </a:t>
            </a:r>
            <a:r>
              <a:rPr lang="en-ZA" sz="4600" dirty="0" smtClean="0"/>
              <a:t>was a four cornered garment made entirely of blue (</a:t>
            </a:r>
            <a:r>
              <a:rPr lang="en-ZA" sz="4600" dirty="0" err="1" smtClean="0"/>
              <a:t>techelet</a:t>
            </a:r>
            <a:r>
              <a:rPr lang="en-ZA" sz="4600" dirty="0" smtClean="0"/>
              <a:t>) wool dyed from the</a:t>
            </a:r>
            <a:r>
              <a:rPr lang="en-ZA" sz="4600" i="1" dirty="0" smtClean="0"/>
              <a:t> "</a:t>
            </a:r>
            <a:r>
              <a:rPr lang="en-ZA" sz="4600" i="1" dirty="0" err="1" smtClean="0"/>
              <a:t>Chilazon</a:t>
            </a:r>
            <a:r>
              <a:rPr lang="en-ZA" sz="4600" i="1" dirty="0" smtClean="0"/>
              <a:t>." </a:t>
            </a:r>
            <a:r>
              <a:rPr lang="en-ZA" sz="4600" dirty="0" smtClean="0"/>
              <a:t>This robe was to be made entirely of blue cloth and reflected the heavenly, divine side of </a:t>
            </a:r>
            <a:r>
              <a:rPr lang="he-IL" sz="4600" dirty="0" smtClean="0"/>
              <a:t>יהושע</a:t>
            </a:r>
            <a:r>
              <a:rPr lang="en-ZA" sz="4600" dirty="0" smtClean="0"/>
              <a:t>.</a:t>
            </a:r>
            <a:r>
              <a:rPr lang="en-ZA" sz="4600" i="1" dirty="0" smtClean="0"/>
              <a:t> </a:t>
            </a:r>
            <a:r>
              <a:rPr lang="en-ZA" sz="4600" dirty="0" smtClean="0"/>
              <a:t>This robe atoned for evil speech or</a:t>
            </a:r>
            <a:r>
              <a:rPr lang="en-ZA" sz="4600" i="1" dirty="0" smtClean="0"/>
              <a:t> “</a:t>
            </a:r>
            <a:r>
              <a:rPr lang="en-ZA" sz="4600" i="1" dirty="0" err="1" smtClean="0"/>
              <a:t>lashon</a:t>
            </a:r>
            <a:r>
              <a:rPr lang="en-ZA" sz="4600" i="1" dirty="0" smtClean="0"/>
              <a:t> </a:t>
            </a:r>
            <a:r>
              <a:rPr lang="en-ZA" sz="4600" i="1" dirty="0" err="1" smtClean="0"/>
              <a:t>hara</a:t>
            </a:r>
            <a:r>
              <a:rPr lang="en-ZA" sz="4600" i="1" dirty="0" smtClean="0"/>
              <a:t>”. </a:t>
            </a:r>
            <a:r>
              <a:rPr lang="en-ZA" sz="4600" dirty="0" smtClean="0"/>
              <a:t>The pomegranates symbolize the “</a:t>
            </a:r>
            <a:r>
              <a:rPr lang="en-ZA" sz="4600" i="1" dirty="0" smtClean="0"/>
              <a:t>set-apart”</a:t>
            </a:r>
            <a:r>
              <a:rPr lang="en-ZA" sz="4600" dirty="0" smtClean="0"/>
              <a:t> or “</a:t>
            </a:r>
            <a:r>
              <a:rPr lang="en-ZA" sz="4600" i="1" dirty="0" err="1" smtClean="0"/>
              <a:t>kodesh</a:t>
            </a:r>
            <a:r>
              <a:rPr lang="en-ZA" sz="4600" dirty="0" smtClean="0"/>
              <a:t>” </a:t>
            </a:r>
            <a:r>
              <a:rPr lang="en-ZA" sz="4600" i="1" dirty="0" smtClean="0"/>
              <a:t>“fruits of the </a:t>
            </a:r>
            <a:r>
              <a:rPr lang="en-ZA" sz="4600" i="1" dirty="0" err="1" smtClean="0"/>
              <a:t>Ruach</a:t>
            </a:r>
            <a:r>
              <a:rPr lang="en-ZA" sz="4600" dirty="0" smtClean="0"/>
              <a:t>” that we are to walk in. The bells symbolize that we are to “proclaim” the words of Elohim and thus “</a:t>
            </a:r>
            <a:r>
              <a:rPr lang="en-ZA" sz="4600" i="1" dirty="0" smtClean="0"/>
              <a:t>illuminate</a:t>
            </a:r>
            <a:r>
              <a:rPr lang="en-ZA" sz="4600" dirty="0" smtClean="0"/>
              <a:t>” Torah to the nations</a:t>
            </a:r>
          </a:p>
          <a:p>
            <a:pPr>
              <a:lnSpc>
                <a:spcPts val="2300"/>
              </a:lnSpc>
            </a:pPr>
            <a:endParaRPr lang="en-ZA" dirty="0" smtClean="0">
              <a:solidFill>
                <a:srgbClr val="004821"/>
              </a:solidFill>
            </a:endParaRPr>
          </a:p>
          <a:p>
            <a:pPr>
              <a:lnSpc>
                <a:spcPts val="2300"/>
              </a:lnSpc>
            </a:pPr>
            <a:endParaRPr lang="en-ZA" dirty="0" smtClean="0"/>
          </a:p>
          <a:p>
            <a:pPr>
              <a:lnSpc>
                <a:spcPts val="23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pic>
        <p:nvPicPr>
          <p:cNvPr id="5" name="Picture 4" descr="The Garments of Kohen Gadol (High Priest)">
            <a:hlinkClick r:id="rId2" tgtFrame="_blank"/>
          </p:cNvPr>
          <p:cNvPicPr/>
          <p:nvPr/>
        </p:nvPicPr>
        <p:blipFill>
          <a:blip r:embed="rId3" cstate="email"/>
          <a:srcRect/>
          <a:stretch>
            <a:fillRect/>
          </a:stretch>
        </p:blipFill>
        <p:spPr bwMode="auto">
          <a:xfrm>
            <a:off x="1763688" y="274638"/>
            <a:ext cx="5616624" cy="64087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POMEGRANETS</a:t>
            </a:r>
            <a:endParaRPr lang="en-ZA" dirty="0"/>
          </a:p>
        </p:txBody>
      </p:sp>
      <p:sp>
        <p:nvSpPr>
          <p:cNvPr id="3" name="Content Placeholder 2"/>
          <p:cNvSpPr>
            <a:spLocks noGrp="1"/>
          </p:cNvSpPr>
          <p:nvPr>
            <p:ph idx="1"/>
          </p:nvPr>
        </p:nvSpPr>
        <p:spPr>
          <a:xfrm>
            <a:off x="395536" y="1600200"/>
            <a:ext cx="8424936" cy="5257800"/>
          </a:xfrm>
        </p:spPr>
        <p:txBody>
          <a:bodyPr>
            <a:noAutofit/>
          </a:bodyPr>
          <a:lstStyle/>
          <a:p>
            <a:pPr>
              <a:lnSpc>
                <a:spcPts val="2100"/>
              </a:lnSpc>
            </a:pPr>
            <a:r>
              <a:rPr lang="en-ZA" dirty="0" smtClean="0"/>
              <a:t>Tradition says that the pomegranate fruit has 613 seeds, representing the 613 commandments or principles that govern the earth. The seeds are encased in twelve sections within the fruit, representing the twelve tribes encamped around the Tabernacle. The pomegranate is full of white, pearl-like seeds in a red fluid that represent the sweet, purifying redemptive work of the blood of the Lamb, </a:t>
            </a:r>
            <a:r>
              <a:rPr lang="he-IL" dirty="0" smtClean="0"/>
              <a:t>יהושע</a:t>
            </a:r>
            <a:r>
              <a:rPr lang="en-ZA" dirty="0" smtClean="0"/>
              <a:t>, and that in His fruitfulness, each and every law </a:t>
            </a:r>
            <a:r>
              <a:rPr lang="he-IL" dirty="0" smtClean="0"/>
              <a:t>יהוה</a:t>
            </a:r>
            <a:r>
              <a:rPr lang="en-ZA" dirty="0" smtClean="0"/>
              <a:t> gave would be like nectar, sweet to our soul.</a:t>
            </a:r>
          </a:p>
          <a:p>
            <a:pPr>
              <a:lnSpc>
                <a:spcPts val="2100"/>
              </a:lnSpc>
            </a:pPr>
            <a:r>
              <a:rPr lang="en-ZA" dirty="0" smtClean="0"/>
              <a:t>The pomegranates can represent the House of Judah, the keepers of the good news of </a:t>
            </a:r>
            <a:r>
              <a:rPr lang="en-ZA" i="1" dirty="0" smtClean="0"/>
              <a:t>Torah</a:t>
            </a:r>
            <a:r>
              <a:rPr lang="en-ZA" dirty="0" smtClean="0"/>
              <a:t>, while the bells can represent the House of Israel, keepers of the good news of </a:t>
            </a:r>
            <a:r>
              <a:rPr lang="en-ZA" i="1" dirty="0" smtClean="0"/>
              <a:t>Messiah</a:t>
            </a:r>
            <a:r>
              <a:rPr lang="en-ZA" dirty="0" smtClean="0"/>
              <a:t>. When the two come together in unity they make a beautiful sound. If you have only bells without pomegranates (or, </a:t>
            </a:r>
            <a:r>
              <a:rPr lang="en-ZA" i="1" dirty="0" smtClean="0"/>
              <a:t>Torah</a:t>
            </a:r>
            <a:r>
              <a:rPr lang="en-ZA" dirty="0" smtClean="0"/>
              <a:t>), Paul said you are likened to a clanging cymbal. If you have only pomegranates (or, </a:t>
            </a:r>
            <a:r>
              <a:rPr lang="en-ZA" i="1" dirty="0" smtClean="0"/>
              <a:t>have only the Torah</a:t>
            </a:r>
            <a:r>
              <a:rPr lang="en-ZA" dirty="0" smtClean="0"/>
              <a:t>) and no bells (</a:t>
            </a:r>
            <a:r>
              <a:rPr lang="en-ZA" i="1" dirty="0" smtClean="0"/>
              <a:t>no Messiah</a:t>
            </a:r>
            <a:r>
              <a:rPr lang="en-ZA" dirty="0" smtClean="0"/>
              <a:t>), then it is like you are walking around with Torah and no sound, for Torah without Messiah is lifeless/dead. So pomegranates and bells work together to make a beautiful sound!</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CROWN</a:t>
            </a:r>
            <a:endParaRPr lang="en-ZA" dirty="0"/>
          </a:p>
        </p:txBody>
      </p:sp>
      <p:sp>
        <p:nvSpPr>
          <p:cNvPr id="3" name="Content Placeholder 2"/>
          <p:cNvSpPr>
            <a:spLocks noGrp="1"/>
          </p:cNvSpPr>
          <p:nvPr>
            <p:ph idx="1"/>
          </p:nvPr>
        </p:nvSpPr>
        <p:spPr>
          <a:xfrm>
            <a:off x="323528" y="1600200"/>
            <a:ext cx="8496944" cy="5257800"/>
          </a:xfrm>
        </p:spPr>
        <p:txBody>
          <a:bodyPr>
            <a:normAutofit fontScale="32500" lnSpcReduction="20000"/>
          </a:bodyPr>
          <a:lstStyle/>
          <a:p>
            <a:pPr algn="ctr">
              <a:lnSpc>
                <a:spcPts val="2200"/>
              </a:lnSpc>
            </a:pPr>
            <a:r>
              <a:rPr lang="en-ZA" sz="6800" i="1" dirty="0">
                <a:solidFill>
                  <a:srgbClr val="004821"/>
                </a:solidFill>
              </a:rPr>
              <a:t>“And you shall make a plate of clean gold and engrave on it, like the engraving of a signet: SET-APARTNESS TO </a:t>
            </a:r>
            <a:r>
              <a:rPr lang="he-IL" sz="6800" i="1" dirty="0">
                <a:solidFill>
                  <a:srgbClr val="004821"/>
                </a:solidFill>
              </a:rPr>
              <a:t>יהוה</a:t>
            </a:r>
            <a:r>
              <a:rPr lang="en-ZA" sz="6800" i="1" dirty="0">
                <a:solidFill>
                  <a:srgbClr val="004821"/>
                </a:solidFill>
              </a:rPr>
              <a:t>. “And you shall put it on a blue cord, and it shall be on the turban – it is to be on the front of the turban. “And it shall be on the forehead of </a:t>
            </a:r>
            <a:r>
              <a:rPr lang="en-ZA" sz="6800" i="1" dirty="0" err="1">
                <a:solidFill>
                  <a:srgbClr val="004821"/>
                </a:solidFill>
              </a:rPr>
              <a:t>Aharon</a:t>
            </a:r>
            <a:r>
              <a:rPr lang="en-ZA" sz="6800" i="1" dirty="0">
                <a:solidFill>
                  <a:srgbClr val="004821"/>
                </a:solidFill>
              </a:rPr>
              <a:t>, and </a:t>
            </a:r>
            <a:r>
              <a:rPr lang="en-ZA" sz="6800" i="1" dirty="0" err="1">
                <a:solidFill>
                  <a:srgbClr val="004821"/>
                </a:solidFill>
              </a:rPr>
              <a:t>Aharon</a:t>
            </a:r>
            <a:r>
              <a:rPr lang="en-ZA" sz="6800" i="1" dirty="0">
                <a:solidFill>
                  <a:srgbClr val="004821"/>
                </a:solidFill>
              </a:rPr>
              <a:t> shall bear the guilt of the set-apart gifts which the children of </a:t>
            </a:r>
            <a:r>
              <a:rPr lang="en-ZA" sz="6800" i="1" dirty="0" err="1">
                <a:solidFill>
                  <a:srgbClr val="004821"/>
                </a:solidFill>
              </a:rPr>
              <a:t>Yisra’ĕl</a:t>
            </a:r>
            <a:r>
              <a:rPr lang="en-ZA" sz="6800" i="1" dirty="0">
                <a:solidFill>
                  <a:srgbClr val="004821"/>
                </a:solidFill>
              </a:rPr>
              <a:t> set apart in all their set-apart gifts. And it shall always be on his forehead, for acceptance for them before </a:t>
            </a:r>
            <a:r>
              <a:rPr lang="he-IL" sz="6800" i="1" dirty="0">
                <a:solidFill>
                  <a:srgbClr val="004821"/>
                </a:solidFill>
              </a:rPr>
              <a:t>יהוה</a:t>
            </a:r>
            <a:r>
              <a:rPr lang="en-US" sz="6800" b="1" i="1" dirty="0">
                <a:solidFill>
                  <a:srgbClr val="004821"/>
                </a:solidFill>
              </a:rPr>
              <a:t>. </a:t>
            </a:r>
            <a:r>
              <a:rPr lang="en-US" sz="6800" b="1" i="1" dirty="0" smtClean="0">
                <a:solidFill>
                  <a:srgbClr val="004821"/>
                </a:solidFill>
              </a:rPr>
              <a:t>(</a:t>
            </a:r>
            <a:r>
              <a:rPr lang="en-US" sz="6800" b="1" i="1" dirty="0">
                <a:solidFill>
                  <a:srgbClr val="004821"/>
                </a:solidFill>
              </a:rPr>
              <a:t>Exodus 28:36-38)</a:t>
            </a:r>
          </a:p>
          <a:p>
            <a:pPr>
              <a:lnSpc>
                <a:spcPts val="2200"/>
              </a:lnSpc>
            </a:pPr>
            <a:r>
              <a:rPr lang="en-ZA" sz="6800" dirty="0" smtClean="0"/>
              <a:t>Some call it, the “</a:t>
            </a:r>
            <a:r>
              <a:rPr lang="en-ZA" sz="6800" i="1" dirty="0" smtClean="0"/>
              <a:t>crown”</a:t>
            </a:r>
            <a:r>
              <a:rPr lang="en-ZA" sz="6800" dirty="0" smtClean="0"/>
              <a:t> that also goes upon the head, on the turban, over the forehead. It was engraved with the words “</a:t>
            </a:r>
            <a:r>
              <a:rPr lang="en-ZA" sz="6800" i="1" dirty="0" err="1" smtClean="0"/>
              <a:t>Kadosh</a:t>
            </a:r>
            <a:r>
              <a:rPr lang="en-ZA" sz="6800" i="1" dirty="0" smtClean="0"/>
              <a:t> L’</a:t>
            </a:r>
            <a:r>
              <a:rPr lang="he-IL" sz="6800" i="1" dirty="0" smtClean="0"/>
              <a:t>יהוה</a:t>
            </a:r>
            <a:r>
              <a:rPr lang="en-ZA" sz="6800" i="1" dirty="0" smtClean="0"/>
              <a:t>” </a:t>
            </a:r>
            <a:r>
              <a:rPr lang="en-ZA" sz="6800" dirty="0" smtClean="0"/>
              <a:t>or "</a:t>
            </a:r>
            <a:r>
              <a:rPr lang="en-ZA" sz="6800" i="1" dirty="0" smtClean="0"/>
              <a:t>Set-apart to </a:t>
            </a:r>
            <a:r>
              <a:rPr lang="he-IL" sz="6800" i="1" dirty="0" smtClean="0"/>
              <a:t>יהוה</a:t>
            </a:r>
            <a:r>
              <a:rPr lang="en-ZA" sz="6800" i="1" dirty="0" smtClean="0"/>
              <a:t>." </a:t>
            </a:r>
            <a:r>
              <a:rPr lang="en-ZA" sz="6800" dirty="0" smtClean="0"/>
              <a:t>The Hebrew word here is </a:t>
            </a:r>
            <a:r>
              <a:rPr lang="en-ZA" sz="6800" i="1" dirty="0" smtClean="0"/>
              <a:t>“</a:t>
            </a:r>
            <a:r>
              <a:rPr lang="en-ZA" sz="6800" i="1" dirty="0" err="1" smtClean="0"/>
              <a:t>tzitz</a:t>
            </a:r>
            <a:r>
              <a:rPr lang="en-ZA" sz="6800" i="1" dirty="0" smtClean="0"/>
              <a:t>” </a:t>
            </a:r>
            <a:r>
              <a:rPr lang="en-ZA" sz="6800" dirty="0" smtClean="0"/>
              <a:t>(</a:t>
            </a:r>
            <a:r>
              <a:rPr lang="en-ZA" sz="6800" dirty="0" err="1" smtClean="0"/>
              <a:t>tzadee-yud-tzadee</a:t>
            </a:r>
            <a:r>
              <a:rPr lang="en-ZA" sz="6800" dirty="0" smtClean="0"/>
              <a:t>) which, as you know, means “</a:t>
            </a:r>
            <a:r>
              <a:rPr lang="en-ZA" sz="6800" i="1" dirty="0" smtClean="0"/>
              <a:t>wing” or “flower</a:t>
            </a:r>
            <a:r>
              <a:rPr lang="en-ZA" sz="6800" dirty="0" smtClean="0"/>
              <a:t>” and is very much related to the </a:t>
            </a:r>
            <a:r>
              <a:rPr lang="en-ZA" sz="6800" dirty="0" err="1" smtClean="0"/>
              <a:t>tzitzit</a:t>
            </a:r>
            <a:r>
              <a:rPr lang="en-ZA" sz="6800" dirty="0" smtClean="0"/>
              <a:t> on the corners of garments. This Gold Plate atoned for “</a:t>
            </a:r>
            <a:r>
              <a:rPr lang="en-ZA" sz="6800" i="1" dirty="0" smtClean="0"/>
              <a:t>arrogance”. </a:t>
            </a:r>
            <a:r>
              <a:rPr lang="en-ZA" sz="6800" dirty="0" smtClean="0"/>
              <a:t>“</a:t>
            </a:r>
            <a:r>
              <a:rPr lang="en-ZA" sz="6800" i="1" dirty="0" err="1" smtClean="0">
                <a:solidFill>
                  <a:srgbClr val="C00000"/>
                </a:solidFill>
              </a:rPr>
              <a:t>Rav</a:t>
            </a:r>
            <a:r>
              <a:rPr lang="en-ZA" sz="6800" i="1" dirty="0" smtClean="0">
                <a:solidFill>
                  <a:srgbClr val="C00000"/>
                </a:solidFill>
              </a:rPr>
              <a:t> Kook wrote that the </a:t>
            </a:r>
            <a:r>
              <a:rPr lang="en-ZA" sz="6800" i="1" dirty="0" err="1" smtClean="0">
                <a:solidFill>
                  <a:schemeClr val="accent2">
                    <a:lumMod val="50000"/>
                  </a:schemeClr>
                </a:solidFill>
              </a:rPr>
              <a:t>Tzitz</a:t>
            </a:r>
            <a:r>
              <a:rPr lang="en-ZA" sz="6800" i="1" dirty="0" smtClean="0">
                <a:solidFill>
                  <a:schemeClr val="accent2">
                    <a:lumMod val="50000"/>
                  </a:schemeClr>
                </a:solidFill>
              </a:rPr>
              <a:t>, fashioned out of pure gold, reflected the highest spiritual riches. The crown's placement on the forehead - the location of the </a:t>
            </a:r>
            <a:r>
              <a:rPr lang="en-ZA" sz="6800" i="1" dirty="0" err="1" smtClean="0">
                <a:solidFill>
                  <a:schemeClr val="accent2">
                    <a:lumMod val="50000"/>
                  </a:schemeClr>
                </a:solidFill>
              </a:rPr>
              <a:t>ratzon</a:t>
            </a:r>
            <a:r>
              <a:rPr lang="en-ZA" sz="6800" i="1" dirty="0" smtClean="0">
                <a:solidFill>
                  <a:schemeClr val="accent2">
                    <a:lumMod val="50000"/>
                  </a:schemeClr>
                </a:solidFill>
              </a:rPr>
              <a:t>, our inner will for good and holiness - symbolized the </a:t>
            </a:r>
            <a:r>
              <a:rPr lang="en-ZA" sz="6800" i="1" dirty="0" err="1" smtClean="0">
                <a:solidFill>
                  <a:schemeClr val="accent2">
                    <a:lumMod val="50000"/>
                  </a:schemeClr>
                </a:solidFill>
              </a:rPr>
              <a:t>Kohen's</a:t>
            </a:r>
            <a:r>
              <a:rPr lang="en-ZA" sz="6800" i="1" dirty="0" smtClean="0">
                <a:solidFill>
                  <a:schemeClr val="accent2">
                    <a:lumMod val="50000"/>
                  </a:schemeClr>
                </a:solidFill>
              </a:rPr>
              <a:t> aspirations for the most elevated good, as revealed within his inner soul”.</a:t>
            </a:r>
          </a:p>
          <a:p>
            <a:endParaRPr lang="en-ZA" sz="8800" dirty="0" smtClean="0">
              <a:solidFill>
                <a:schemeClr val="accent2">
                  <a:lumMod val="50000"/>
                </a:schemeClr>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pic>
        <p:nvPicPr>
          <p:cNvPr id="5" name="Picture 4" descr="The Garments of Kohen Gadol (High Priest)">
            <a:hlinkClick r:id="rId2" tgtFrame="_blank"/>
          </p:cNvPr>
          <p:cNvPicPr/>
          <p:nvPr/>
        </p:nvPicPr>
        <p:blipFill>
          <a:blip r:embed="rId3" cstate="email"/>
          <a:srcRect/>
          <a:stretch>
            <a:fillRect/>
          </a:stretch>
        </p:blipFill>
        <p:spPr bwMode="auto">
          <a:xfrm>
            <a:off x="1763688" y="134352"/>
            <a:ext cx="5616624" cy="64087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HOLINESS TO </a:t>
            </a:r>
            <a:r>
              <a:rPr lang="he-IL" dirty="0" smtClean="0"/>
              <a:t>יהוה</a:t>
            </a:r>
            <a:endParaRPr lang="en-ZA" dirty="0"/>
          </a:p>
        </p:txBody>
      </p:sp>
      <p:sp>
        <p:nvSpPr>
          <p:cNvPr id="3" name="Content Placeholder 2"/>
          <p:cNvSpPr>
            <a:spLocks noGrp="1"/>
          </p:cNvSpPr>
          <p:nvPr>
            <p:ph idx="1"/>
          </p:nvPr>
        </p:nvSpPr>
        <p:spPr/>
        <p:txBody>
          <a:bodyPr>
            <a:normAutofit/>
          </a:bodyPr>
          <a:lstStyle/>
          <a:p>
            <a:r>
              <a:rPr lang="en-ZA" dirty="0" smtClean="0"/>
              <a:t>The gold plate was to be engraved with the words ‘</a:t>
            </a:r>
            <a:r>
              <a:rPr lang="en-ZA" i="1" dirty="0" smtClean="0"/>
              <a:t>HOLINESS TO </a:t>
            </a:r>
            <a:r>
              <a:rPr lang="he-IL" i="1" dirty="0" smtClean="0"/>
              <a:t>יהוה</a:t>
            </a:r>
            <a:r>
              <a:rPr lang="en-ZA" i="1" dirty="0" smtClean="0"/>
              <a:t>.’ </a:t>
            </a:r>
            <a:r>
              <a:rPr lang="en-ZA" dirty="0" smtClean="0"/>
              <a:t>It was attached to the turban by a blue cord (signifying the heavenly connection) and placed on the forehead. This engraving was to remind ourselves to self discipline our minds to think only pure holy thoughts before </a:t>
            </a:r>
            <a:r>
              <a:rPr lang="he-IL" dirty="0" smtClean="0"/>
              <a:t>יהוה</a:t>
            </a:r>
            <a:r>
              <a:rPr lang="en-ZA" dirty="0" smtClean="0"/>
              <a:t> continually. As we are </a:t>
            </a:r>
            <a:r>
              <a:rPr lang="he-IL" dirty="0" smtClean="0"/>
              <a:t>יהושע</a:t>
            </a:r>
            <a:r>
              <a:rPr lang="en-ZA" dirty="0" smtClean="0"/>
              <a:t>’s ambassadors, our thoughts should always reflect His thoughts and our speech always mirror His speech.</a:t>
            </a:r>
          </a:p>
          <a:p>
            <a:pPr algn="ctr"/>
            <a:r>
              <a:rPr lang="en-ZA" i="1" dirty="0">
                <a:solidFill>
                  <a:srgbClr val="004821"/>
                </a:solidFill>
              </a:rPr>
              <a:t>For the rest, brothers, whatever is true, whatever is noble, whatever is righteous, whatever is clean, whatever is lovely, whatever is of good report, if there is any uprightness and if there is any praise – think on these. And what you have learned and received and heard and saw in me, practise these, and the Elohim of peace shall be with you. </a:t>
            </a:r>
          </a:p>
          <a:p>
            <a:pPr algn="ctr"/>
            <a:r>
              <a:rPr lang="en-ZA" b="1" i="1" dirty="0">
                <a:solidFill>
                  <a:srgbClr val="004821"/>
                </a:solidFill>
              </a:rPr>
              <a:t>(Philippians 4:8-9)</a:t>
            </a:r>
          </a:p>
          <a:p>
            <a:endParaRPr lang="en-ZA" dirty="0"/>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TUNIC</a:t>
            </a:r>
            <a:endParaRPr lang="en-ZA" dirty="0"/>
          </a:p>
        </p:txBody>
      </p:sp>
      <p:sp>
        <p:nvSpPr>
          <p:cNvPr id="3" name="Content Placeholder 2"/>
          <p:cNvSpPr>
            <a:spLocks noGrp="1"/>
          </p:cNvSpPr>
          <p:nvPr>
            <p:ph idx="1"/>
          </p:nvPr>
        </p:nvSpPr>
        <p:spPr/>
        <p:txBody>
          <a:bodyPr>
            <a:normAutofit fontScale="32500" lnSpcReduction="20000"/>
          </a:bodyPr>
          <a:lstStyle/>
          <a:p>
            <a:pPr algn="ctr"/>
            <a:r>
              <a:rPr lang="en-ZA" sz="6800" i="1" dirty="0">
                <a:solidFill>
                  <a:srgbClr val="004821"/>
                </a:solidFill>
              </a:rPr>
              <a:t>“And you shall weave the long shirt of fine linen, and shall make the turban of fine linen, and you shall make the girdle of woven work. “And make long shirts for </a:t>
            </a:r>
            <a:r>
              <a:rPr lang="en-ZA" sz="6800" i="1" dirty="0" err="1">
                <a:solidFill>
                  <a:srgbClr val="004821"/>
                </a:solidFill>
              </a:rPr>
              <a:t>Aharon’s</a:t>
            </a:r>
            <a:r>
              <a:rPr lang="en-ZA" sz="6800" i="1" dirty="0">
                <a:solidFill>
                  <a:srgbClr val="004821"/>
                </a:solidFill>
              </a:rPr>
              <a:t> sons. And you shall make girdles for them, and you shall make turbans for them, for esteem and comeliness. “And you shall put them on </a:t>
            </a:r>
            <a:r>
              <a:rPr lang="en-ZA" sz="6800" i="1" dirty="0" err="1">
                <a:solidFill>
                  <a:srgbClr val="004821"/>
                </a:solidFill>
              </a:rPr>
              <a:t>Aharon</a:t>
            </a:r>
            <a:r>
              <a:rPr lang="en-ZA" sz="6800" i="1" dirty="0">
                <a:solidFill>
                  <a:srgbClr val="004821"/>
                </a:solidFill>
              </a:rPr>
              <a:t> your brother and on his sons with him, and shall anoint them, and shall ordain them, and shall set them apart, and they shall serve as priests to Me. </a:t>
            </a:r>
            <a:r>
              <a:rPr lang="en-ZA" sz="6800" b="1" i="1" dirty="0" smtClean="0">
                <a:solidFill>
                  <a:srgbClr val="004821"/>
                </a:solidFill>
              </a:rPr>
              <a:t>(</a:t>
            </a:r>
            <a:r>
              <a:rPr lang="en-ZA" sz="6800" b="1" i="1" dirty="0">
                <a:solidFill>
                  <a:srgbClr val="004821"/>
                </a:solidFill>
              </a:rPr>
              <a:t>Exodus 28:39-41)</a:t>
            </a:r>
          </a:p>
          <a:p>
            <a:pPr>
              <a:lnSpc>
                <a:spcPts val="2100"/>
              </a:lnSpc>
            </a:pPr>
            <a:r>
              <a:rPr lang="en-ZA" sz="6800" dirty="0" smtClean="0"/>
              <a:t>The “</a:t>
            </a:r>
            <a:r>
              <a:rPr lang="en-ZA" sz="6800" i="1" dirty="0" smtClean="0"/>
              <a:t>tunic” or “long shirt” </a:t>
            </a:r>
            <a:r>
              <a:rPr lang="en-ZA" sz="6800" dirty="0" smtClean="0"/>
              <a:t>(</a:t>
            </a:r>
            <a:r>
              <a:rPr lang="en-ZA" sz="6800" dirty="0" err="1" smtClean="0"/>
              <a:t>ketonet</a:t>
            </a:r>
            <a:r>
              <a:rPr lang="en-ZA" sz="6800" dirty="0" smtClean="0"/>
              <a:t>) which was made of pure white linen and was not woven with an ordinary cross-weave pattern; but, of a pattern consisting of many small boxes, or cells. There was absolutely no sewing or seams involved here with the exception of the arm-length sleeves, which were woven separately and afterwards sewn on. The tunic clung close to the body and extended from the priest's neck, down to the feet, just above the heels. Each tunic was made according to the priest's specific height and width. This tunic atones for “</a:t>
            </a:r>
            <a:r>
              <a:rPr lang="en-ZA" sz="6800" i="1" dirty="0" smtClean="0"/>
              <a:t>killing”</a:t>
            </a:r>
            <a:r>
              <a:rPr lang="en-ZA" sz="6800" dirty="0" smtClean="0"/>
              <a:t>. </a:t>
            </a:r>
            <a:r>
              <a:rPr lang="en-ZA" sz="6800" dirty="0" err="1" smtClean="0"/>
              <a:t>Yoseph’s</a:t>
            </a:r>
            <a:r>
              <a:rPr lang="en-ZA" sz="6800" dirty="0" smtClean="0"/>
              <a:t> “</a:t>
            </a:r>
            <a:r>
              <a:rPr lang="en-ZA" sz="6800" i="1" dirty="0" smtClean="0"/>
              <a:t>coat of many </a:t>
            </a:r>
            <a:r>
              <a:rPr lang="en-ZA" sz="6800" i="1" dirty="0" err="1" smtClean="0"/>
              <a:t>colors</a:t>
            </a:r>
            <a:r>
              <a:rPr lang="en-ZA" sz="6800" i="1" dirty="0" smtClean="0"/>
              <a:t>” </a:t>
            </a:r>
            <a:r>
              <a:rPr lang="en-ZA" sz="6800" dirty="0" smtClean="0"/>
              <a:t>is actually described in Torah, as a “</a:t>
            </a:r>
            <a:r>
              <a:rPr lang="en-ZA" sz="6800" i="1" dirty="0" err="1" smtClean="0"/>
              <a:t>ketonet</a:t>
            </a:r>
            <a:r>
              <a:rPr lang="en-ZA" sz="6800" i="1" dirty="0" smtClean="0"/>
              <a:t> </a:t>
            </a:r>
            <a:r>
              <a:rPr lang="en-ZA" sz="6800" i="1" dirty="0" err="1" smtClean="0"/>
              <a:t>pasim</a:t>
            </a:r>
            <a:r>
              <a:rPr lang="en-ZA" sz="6800" i="1" dirty="0" smtClean="0"/>
              <a:t>” </a:t>
            </a:r>
            <a:r>
              <a:rPr lang="en-ZA" sz="6800" dirty="0" smtClean="0"/>
              <a:t>means “</a:t>
            </a:r>
            <a:r>
              <a:rPr lang="en-ZA" sz="6800" i="1" dirty="0" smtClean="0"/>
              <a:t>tunic to the wrists and/or ankles</a:t>
            </a:r>
            <a:r>
              <a:rPr lang="en-ZA" sz="6800" dirty="0" smtClean="0"/>
              <a:t>”. In both cases, it’s the same garment. </a:t>
            </a:r>
          </a:p>
          <a:p>
            <a:endParaRPr lang="en-ZA" sz="680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pic>
        <p:nvPicPr>
          <p:cNvPr id="5" name="Picture 4" descr="The Garments of Kohen Gadol (High Priest)">
            <a:hlinkClick r:id="rId2" tgtFrame="_blank"/>
          </p:cNvPr>
          <p:cNvPicPr/>
          <p:nvPr/>
        </p:nvPicPr>
        <p:blipFill>
          <a:blip r:embed="rId3" cstate="email"/>
          <a:srcRect/>
          <a:stretch>
            <a:fillRect/>
          </a:stretch>
        </p:blipFill>
        <p:spPr bwMode="auto">
          <a:xfrm>
            <a:off x="1691680" y="312763"/>
            <a:ext cx="5616624" cy="64087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TURBAN</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en-ZA" i="1" dirty="0">
                <a:solidFill>
                  <a:srgbClr val="004821"/>
                </a:solidFill>
              </a:rPr>
              <a:t>shall make the turban of fine </a:t>
            </a:r>
            <a:r>
              <a:rPr lang="en-ZA" i="1" dirty="0" smtClean="0">
                <a:solidFill>
                  <a:srgbClr val="004821"/>
                </a:solidFill>
              </a:rPr>
              <a:t>linen</a:t>
            </a:r>
            <a:r>
              <a:rPr lang="en-ZA" b="1" i="1" dirty="0" smtClean="0">
                <a:solidFill>
                  <a:srgbClr val="004821"/>
                </a:solidFill>
              </a:rPr>
              <a:t>…(</a:t>
            </a:r>
            <a:r>
              <a:rPr lang="en-ZA" b="1" i="1" dirty="0">
                <a:solidFill>
                  <a:srgbClr val="004821"/>
                </a:solidFill>
              </a:rPr>
              <a:t>Exodus 28:39)</a:t>
            </a:r>
          </a:p>
          <a:p>
            <a:r>
              <a:rPr lang="en-ZA" dirty="0" smtClean="0"/>
              <a:t>The</a:t>
            </a:r>
            <a:r>
              <a:rPr lang="en-ZA" i="1" dirty="0" smtClean="0"/>
              <a:t> </a:t>
            </a:r>
            <a:r>
              <a:rPr lang="en-ZA" dirty="0" smtClean="0"/>
              <a:t>High Priest </a:t>
            </a:r>
            <a:r>
              <a:rPr lang="en-ZA" i="1" dirty="0" smtClean="0"/>
              <a:t>“turban” </a:t>
            </a:r>
            <a:r>
              <a:rPr lang="en-ZA" dirty="0" smtClean="0"/>
              <a:t>(</a:t>
            </a:r>
            <a:r>
              <a:rPr lang="en-ZA" dirty="0" err="1" smtClean="0"/>
              <a:t>mitznepheth</a:t>
            </a:r>
            <a:r>
              <a:rPr lang="en-ZA" dirty="0" smtClean="0"/>
              <a:t>) which was made of white linen, wrapped around the head many times and was flat on top, while the regular priests’ turbans were “</a:t>
            </a:r>
            <a:r>
              <a:rPr lang="en-ZA" i="1" dirty="0" smtClean="0"/>
              <a:t>conical”</a:t>
            </a:r>
            <a:r>
              <a:rPr lang="en-ZA" dirty="0" smtClean="0"/>
              <a:t> or semi pointed on top. The turban was fashioned of a narrow strip of white linen, measuring 16 cubits (approximately 24 feet long). It was wound around the top of the priest's head after the manner in which one dresses a wound, wrapping the material lengthwise over and over. The turban atoned for “</a:t>
            </a:r>
            <a:r>
              <a:rPr lang="en-ZA" i="1" dirty="0" smtClean="0"/>
              <a:t>haughtiness” </a:t>
            </a:r>
            <a:r>
              <a:rPr lang="en-ZA" dirty="0" smtClean="0"/>
              <a:t>and sins in the </a:t>
            </a:r>
            <a:r>
              <a:rPr lang="en-ZA" i="1" dirty="0" smtClean="0"/>
              <a:t>“thoughts</a:t>
            </a:r>
            <a:r>
              <a:rPr lang="en-ZA" dirty="0" smtClean="0"/>
              <a:t>”. </a:t>
            </a:r>
          </a:p>
          <a:p>
            <a:pPr algn="ctr"/>
            <a:r>
              <a:rPr lang="en-ZA" i="1" dirty="0" smtClean="0">
                <a:solidFill>
                  <a:srgbClr val="004821"/>
                </a:solidFill>
              </a:rPr>
              <a:t>Every scheme of the wicked in his arrogance [says], "There is no God, [so] it won't be held against me." </a:t>
            </a:r>
          </a:p>
          <a:p>
            <a:pPr algn="ctr"/>
            <a:r>
              <a:rPr lang="en-ZA" b="1" i="1" dirty="0" smtClean="0">
                <a:solidFill>
                  <a:srgbClr val="004821"/>
                </a:solidFill>
              </a:rPr>
              <a:t>(Psalms 10:4 CJB)</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pic>
        <p:nvPicPr>
          <p:cNvPr id="5" name="Picture 4" descr="The Garments of Kohen Gadol (High Priest)">
            <a:hlinkClick r:id="rId2" tgtFrame="_blank"/>
          </p:cNvPr>
          <p:cNvPicPr/>
          <p:nvPr/>
        </p:nvPicPr>
        <p:blipFill>
          <a:blip r:embed="rId3" cstate="email"/>
          <a:srcRect/>
          <a:stretch>
            <a:fillRect/>
          </a:stretch>
        </p:blipFill>
        <p:spPr bwMode="auto">
          <a:xfrm>
            <a:off x="1547664" y="149273"/>
            <a:ext cx="5616624" cy="64087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 HOUSE</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The first letter (Hebrew reads right to left) of the first word (In the beginning) of (Genesis) is an enlarged bet (</a:t>
            </a:r>
            <a:r>
              <a:rPr lang="he-IL" dirty="0" smtClean="0"/>
              <a:t>ב</a:t>
            </a:r>
            <a:r>
              <a:rPr lang="en-ZA" dirty="0" smtClean="0"/>
              <a:t>). It appears in the Torah scrolls like this: </a:t>
            </a:r>
          </a:p>
          <a:p>
            <a:pPr algn="ctr">
              <a:lnSpc>
                <a:spcPts val="2400"/>
              </a:lnSpc>
            </a:pPr>
            <a:r>
              <a:rPr lang="he-IL" sz="3200" dirty="0" smtClean="0"/>
              <a:t>ב</a:t>
            </a:r>
            <a:r>
              <a:rPr lang="he-IL" dirty="0" smtClean="0"/>
              <a:t>ראשׁית</a:t>
            </a:r>
            <a:endParaRPr lang="en-US" dirty="0" smtClean="0"/>
          </a:p>
          <a:p>
            <a:pPr>
              <a:lnSpc>
                <a:spcPts val="2400"/>
              </a:lnSpc>
            </a:pPr>
            <a:r>
              <a:rPr lang="en-ZA" dirty="0" smtClean="0"/>
              <a:t>The Hebrew letter bet (</a:t>
            </a:r>
            <a:r>
              <a:rPr lang="he-IL" dirty="0" smtClean="0"/>
              <a:t>ב</a:t>
            </a:r>
            <a:r>
              <a:rPr lang="en-ZA" dirty="0" smtClean="0"/>
              <a:t>) is a picture of a house and from the first letter of the Scriptures we learn that it is the desire of our Creator to have a relationship with those He will create. A house is a picture of a Bridegroom who takes a wife and has a family. The Tabernacle will become a picture of that house that He desires to dwell in with His family. </a:t>
            </a:r>
          </a:p>
          <a:p>
            <a:pPr>
              <a:lnSpc>
                <a:spcPts val="2400"/>
              </a:lnSpc>
            </a:pPr>
            <a:r>
              <a:rPr lang="en-ZA" dirty="0" smtClean="0"/>
              <a:t>The Tabernacle was a large tent, furnished within as a small apartment with a table and a lamp. It was meant to represent </a:t>
            </a:r>
            <a:r>
              <a:rPr lang="he-IL" dirty="0" smtClean="0"/>
              <a:t>יהוה</a:t>
            </a:r>
            <a:r>
              <a:rPr lang="en-ZA" dirty="0" smtClean="0"/>
              <a:t>’s home on earth, a visible affirmation that He accompanied the people through their wilderness wanderings. The Tabernacle mirrors every individual’s personal journey out of Egypt and their continuing trek to the betrothal spot on Mount Sinai.</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BELT</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 </a:t>
            </a:r>
            <a:r>
              <a:rPr lang="en-ZA" i="1" dirty="0">
                <a:solidFill>
                  <a:srgbClr val="004821"/>
                </a:solidFill>
              </a:rPr>
              <a:t>and you shall make the girdle of woven work. </a:t>
            </a:r>
            <a:r>
              <a:rPr lang="en-ZA" b="1" i="1" dirty="0" smtClean="0">
                <a:solidFill>
                  <a:srgbClr val="004821"/>
                </a:solidFill>
              </a:rPr>
              <a:t>(</a:t>
            </a:r>
            <a:r>
              <a:rPr lang="en-ZA" b="1" i="1" dirty="0">
                <a:solidFill>
                  <a:srgbClr val="004821"/>
                </a:solidFill>
              </a:rPr>
              <a:t>Exodus 28:39)</a:t>
            </a:r>
          </a:p>
          <a:p>
            <a:r>
              <a:rPr lang="en-ZA" dirty="0" smtClean="0"/>
              <a:t>The “</a:t>
            </a:r>
            <a:r>
              <a:rPr lang="en-ZA" i="1" dirty="0" smtClean="0"/>
              <a:t>belt” (</a:t>
            </a:r>
            <a:r>
              <a:rPr lang="en-ZA" i="1" dirty="0" err="1" smtClean="0"/>
              <a:t>abneyt</a:t>
            </a:r>
            <a:r>
              <a:rPr lang="en-ZA" i="1" dirty="0" smtClean="0"/>
              <a:t>) </a:t>
            </a:r>
            <a:r>
              <a:rPr lang="en-ZA" dirty="0" smtClean="0"/>
              <a:t>which was worn over the tunic, it was very long and made of white linen with 3 added colours. It was wrapped many times around the body, over the heart. The belt atoned for the “</a:t>
            </a:r>
            <a:r>
              <a:rPr lang="en-ZA" i="1" dirty="0" smtClean="0"/>
              <a:t>sins of the heart”. </a:t>
            </a:r>
            <a:r>
              <a:rPr lang="en-ZA" dirty="0" smtClean="0"/>
              <a:t>Josephus describes the belt as being hollow like the skin shed by a snake (Antiquities 3:7:2). It was a work of "</a:t>
            </a:r>
            <a:r>
              <a:rPr lang="en-ZA" i="1" dirty="0" smtClean="0"/>
              <a:t>embroidery</a:t>
            </a:r>
            <a:r>
              <a:rPr lang="en-ZA" dirty="0" smtClean="0"/>
              <a:t>". Although the belt itself was made of linen, the embroidery-a floral design-was done of coloured wool threads, and attached to the white linen background. This combination of wool and linen together in garments is normally forbidden (see </a:t>
            </a:r>
            <a:r>
              <a:rPr lang="en-ZA" dirty="0" err="1" smtClean="0"/>
              <a:t>VaYiqra</a:t>
            </a:r>
            <a:r>
              <a:rPr lang="en-ZA" dirty="0" smtClean="0"/>
              <a:t> 19:19), but it was permitted, even commanded, for the priestly garments; because the “</a:t>
            </a:r>
            <a:r>
              <a:rPr lang="en-ZA" i="1" dirty="0" err="1" smtClean="0"/>
              <a:t>korban’ot</a:t>
            </a:r>
            <a:r>
              <a:rPr lang="en-ZA" i="1" dirty="0" smtClean="0"/>
              <a:t>” </a:t>
            </a:r>
            <a:r>
              <a:rPr lang="en-ZA" dirty="0" smtClean="0"/>
              <a:t>or “</a:t>
            </a:r>
            <a:r>
              <a:rPr lang="en-ZA" i="1" dirty="0" smtClean="0"/>
              <a:t>offerings</a:t>
            </a:r>
            <a:r>
              <a:rPr lang="en-ZA" dirty="0" smtClean="0"/>
              <a:t>” he made were of both animal and plants.</a:t>
            </a:r>
            <a:endParaRPr lang="en-ZA"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pic>
        <p:nvPicPr>
          <p:cNvPr id="5" name="Picture 4" descr="The Garments of Kohen Gadol (High Priest)">
            <a:hlinkClick r:id="rId2" tgtFrame="_blank"/>
          </p:cNvPr>
          <p:cNvPicPr/>
          <p:nvPr/>
        </p:nvPicPr>
        <p:blipFill>
          <a:blip r:embed="rId3" cstate="email"/>
          <a:srcRect/>
          <a:stretch>
            <a:fillRect/>
          </a:stretch>
        </p:blipFill>
        <p:spPr bwMode="auto">
          <a:xfrm>
            <a:off x="1763688" y="130200"/>
            <a:ext cx="5616624" cy="64087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SHORTS</a:t>
            </a:r>
            <a:endParaRPr lang="en-ZA" dirty="0"/>
          </a:p>
        </p:txBody>
      </p:sp>
      <p:sp>
        <p:nvSpPr>
          <p:cNvPr id="3" name="Content Placeholder 2"/>
          <p:cNvSpPr>
            <a:spLocks noGrp="1"/>
          </p:cNvSpPr>
          <p:nvPr>
            <p:ph idx="1"/>
          </p:nvPr>
        </p:nvSpPr>
        <p:spPr>
          <a:xfrm>
            <a:off x="467544" y="1600200"/>
            <a:ext cx="8229600" cy="5257800"/>
          </a:xfrm>
        </p:spPr>
        <p:txBody>
          <a:bodyPr>
            <a:normAutofit/>
          </a:bodyPr>
          <a:lstStyle/>
          <a:p>
            <a:pPr algn="ctr"/>
            <a:r>
              <a:rPr lang="en-ZA" i="1" dirty="0">
                <a:solidFill>
                  <a:srgbClr val="004821"/>
                </a:solidFill>
              </a:rPr>
              <a:t>“And make linen trousers for them, to cover their nakedness, reaching from the waist to the thighs. </a:t>
            </a:r>
            <a:r>
              <a:rPr lang="en-ZA" b="1" i="1" dirty="0" smtClean="0">
                <a:solidFill>
                  <a:srgbClr val="004821"/>
                </a:solidFill>
              </a:rPr>
              <a:t>(</a:t>
            </a:r>
            <a:r>
              <a:rPr lang="en-ZA" b="1" i="1" dirty="0">
                <a:solidFill>
                  <a:srgbClr val="004821"/>
                </a:solidFill>
              </a:rPr>
              <a:t>Exodus 28:42)</a:t>
            </a:r>
          </a:p>
          <a:p>
            <a:r>
              <a:rPr lang="en-ZA" dirty="0" smtClean="0"/>
              <a:t>The eighth, the “</a:t>
            </a:r>
            <a:r>
              <a:rPr lang="en-ZA" i="1" dirty="0" smtClean="0"/>
              <a:t>pants” </a:t>
            </a:r>
            <a:r>
              <a:rPr lang="en-ZA" dirty="0" smtClean="0"/>
              <a:t>(</a:t>
            </a:r>
            <a:r>
              <a:rPr lang="en-ZA" dirty="0" err="1" smtClean="0"/>
              <a:t>miknauce</a:t>
            </a:r>
            <a:r>
              <a:rPr lang="en-ZA" dirty="0" smtClean="0"/>
              <a:t>) were made of pure white linen, reaching from the waist to the knees. The priest's pants do not serve the same purpose as the other sacred garments. For all the other items which make up their uniform are "</a:t>
            </a:r>
            <a:r>
              <a:rPr lang="en-ZA" i="1" dirty="0" smtClean="0"/>
              <a:t>for honour and for beauty</a:t>
            </a:r>
            <a:r>
              <a:rPr lang="en-ZA" dirty="0" smtClean="0"/>
              <a:t>", as Scripture says. They esteem the sacred office and its dignity, not to mention their deeper significance. But this does not apply to the pants. We are specifically informed here that their function was one of modesty alone, to cover his nakedness. Thus, the pants atone for the sins of “</a:t>
            </a:r>
            <a:r>
              <a:rPr lang="en-ZA" i="1" dirty="0" smtClean="0"/>
              <a:t>sexuality”.</a:t>
            </a:r>
            <a:r>
              <a:rPr lang="en-ZA" dirty="0" smtClean="0"/>
              <a:t> These pants were closed; they did not have the usual openings which we are accustomed to. They were worn directly over the body. The tunic was placed over them. And according to most authorities, the upper hem was hollow and had a lace running through it, which was tied at the waist.</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51</a:t>
            </a:fld>
            <a:endParaRPr lang="en-ZA"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REST OF THE PRIESTS</a:t>
            </a:r>
            <a:endParaRPr lang="en-ZA" dirty="0"/>
          </a:p>
        </p:txBody>
      </p:sp>
      <p:sp>
        <p:nvSpPr>
          <p:cNvPr id="3" name="Content Placeholder 2"/>
          <p:cNvSpPr>
            <a:spLocks noGrp="1"/>
          </p:cNvSpPr>
          <p:nvPr>
            <p:ph idx="1"/>
          </p:nvPr>
        </p:nvSpPr>
        <p:spPr>
          <a:xfrm>
            <a:off x="457200" y="1600200"/>
            <a:ext cx="6491064" cy="5257800"/>
          </a:xfrm>
        </p:spPr>
        <p:txBody>
          <a:bodyPr>
            <a:normAutofit fontScale="92500" lnSpcReduction="20000"/>
          </a:bodyPr>
          <a:lstStyle/>
          <a:p>
            <a:pPr algn="ctr"/>
            <a:r>
              <a:rPr lang="en-ZA" sz="2400" i="1" dirty="0">
                <a:solidFill>
                  <a:srgbClr val="004821"/>
                </a:solidFill>
              </a:rPr>
              <a:t>“And make long shirts for </a:t>
            </a:r>
            <a:r>
              <a:rPr lang="en-ZA" sz="2400" i="1" dirty="0" err="1">
                <a:solidFill>
                  <a:srgbClr val="004821"/>
                </a:solidFill>
              </a:rPr>
              <a:t>Aharon’s</a:t>
            </a:r>
            <a:r>
              <a:rPr lang="en-ZA" sz="2400" i="1" dirty="0">
                <a:solidFill>
                  <a:srgbClr val="004821"/>
                </a:solidFill>
              </a:rPr>
              <a:t> sons. And you shall make girdles for them, and you shall make turbans for them, for esteem and comeliness. “And you shall put them on </a:t>
            </a:r>
            <a:r>
              <a:rPr lang="en-ZA" sz="2400" i="1" dirty="0" err="1">
                <a:solidFill>
                  <a:srgbClr val="004821"/>
                </a:solidFill>
              </a:rPr>
              <a:t>Aharon</a:t>
            </a:r>
            <a:r>
              <a:rPr lang="en-ZA" sz="2400" i="1" dirty="0">
                <a:solidFill>
                  <a:srgbClr val="004821"/>
                </a:solidFill>
              </a:rPr>
              <a:t> your brother and on his sons with him, and shall anoint them, and shall ordain them, and shall set them apart, and they shall serve as priests to Me. “And make linen trousers for them, to cover their nakedness, reaching from the waist to the thighs. </a:t>
            </a:r>
            <a:r>
              <a:rPr lang="en-ZA" sz="2400" b="1" i="1" dirty="0" smtClean="0">
                <a:solidFill>
                  <a:srgbClr val="004821"/>
                </a:solidFill>
              </a:rPr>
              <a:t>(</a:t>
            </a:r>
            <a:r>
              <a:rPr lang="en-ZA" sz="2400" b="1" i="1" dirty="0">
                <a:solidFill>
                  <a:srgbClr val="004821"/>
                </a:solidFill>
              </a:rPr>
              <a:t>Exodus 28:40-42)</a:t>
            </a:r>
          </a:p>
          <a:p>
            <a:r>
              <a:rPr lang="en-ZA" sz="2400" dirty="0" smtClean="0"/>
              <a:t>These priestly garments were made of linen and they too were created from threads consisting of six individual strands. These represent our covering. They remind us to set ourselves apart for our Bridegroom. The “</a:t>
            </a:r>
            <a:r>
              <a:rPr lang="en-ZA" sz="2400" i="1" dirty="0" smtClean="0"/>
              <a:t>tunic” </a:t>
            </a:r>
            <a:r>
              <a:rPr lang="en-ZA" sz="2400" dirty="0" smtClean="0"/>
              <a:t>atoned for </a:t>
            </a:r>
            <a:r>
              <a:rPr lang="en-ZA" sz="2400" i="1" dirty="0" smtClean="0"/>
              <a:t>“killing”, </a:t>
            </a:r>
            <a:r>
              <a:rPr lang="en-ZA" sz="2400" dirty="0" smtClean="0"/>
              <a:t>reminds us to </a:t>
            </a:r>
            <a:r>
              <a:rPr lang="en-ZA" sz="2400" i="1" dirty="0" smtClean="0"/>
              <a:t>“love one another”. </a:t>
            </a:r>
            <a:r>
              <a:rPr lang="en-ZA" sz="2400" dirty="0" smtClean="0"/>
              <a:t>The</a:t>
            </a:r>
            <a:r>
              <a:rPr lang="en-ZA" sz="2400" i="1" dirty="0" smtClean="0"/>
              <a:t> “pants” </a:t>
            </a:r>
            <a:r>
              <a:rPr lang="en-ZA" sz="2400" dirty="0" smtClean="0"/>
              <a:t>tell us to guard ourselves from </a:t>
            </a:r>
            <a:r>
              <a:rPr lang="en-ZA" sz="2400" i="1" dirty="0" smtClean="0"/>
              <a:t>“sexual sin”. </a:t>
            </a:r>
            <a:r>
              <a:rPr lang="en-ZA" sz="2400" dirty="0" smtClean="0"/>
              <a:t>The</a:t>
            </a:r>
            <a:r>
              <a:rPr lang="en-ZA" sz="2400" i="1" dirty="0" smtClean="0"/>
              <a:t> “turban” </a:t>
            </a:r>
            <a:r>
              <a:rPr lang="en-ZA" sz="2400" dirty="0" smtClean="0"/>
              <a:t>reminds us to guard our </a:t>
            </a:r>
            <a:r>
              <a:rPr lang="en-ZA" sz="2400" i="1" dirty="0" smtClean="0"/>
              <a:t>“minds” </a:t>
            </a:r>
            <a:r>
              <a:rPr lang="en-ZA" sz="2400" dirty="0" smtClean="0"/>
              <a:t>and bring our </a:t>
            </a:r>
            <a:r>
              <a:rPr lang="en-ZA" sz="2400" i="1" dirty="0" smtClean="0"/>
              <a:t>“thoughts” </a:t>
            </a:r>
            <a:r>
              <a:rPr lang="en-ZA" sz="2400" dirty="0" smtClean="0"/>
              <a:t>into subjection. And, the </a:t>
            </a:r>
            <a:r>
              <a:rPr lang="en-ZA" sz="2400" i="1" dirty="0" smtClean="0"/>
              <a:t>“belt” </a:t>
            </a:r>
            <a:r>
              <a:rPr lang="en-ZA" sz="2400" dirty="0" smtClean="0"/>
              <a:t>shows us to guard our </a:t>
            </a:r>
            <a:r>
              <a:rPr lang="en-ZA" sz="2400" i="1" dirty="0" smtClean="0"/>
              <a:t>“hearts”.</a:t>
            </a:r>
            <a:endParaRPr lang="en-ZA" sz="24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52</a:t>
            </a:fld>
            <a:endParaRPr lang="en-ZA" dirty="0"/>
          </a:p>
        </p:txBody>
      </p:sp>
      <p:pic>
        <p:nvPicPr>
          <p:cNvPr id="43010" name="Picture 2"/>
          <p:cNvPicPr>
            <a:picLocks noChangeAspect="1" noChangeArrowheads="1"/>
          </p:cNvPicPr>
          <p:nvPr/>
        </p:nvPicPr>
        <p:blipFill>
          <a:blip r:embed="rId2" cstate="print"/>
          <a:srcRect/>
          <a:stretch>
            <a:fillRect/>
          </a:stretch>
        </p:blipFill>
        <p:spPr bwMode="auto">
          <a:xfrm>
            <a:off x="6993743" y="1700808"/>
            <a:ext cx="1970745" cy="4896544"/>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WEDDING GARMENTS</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These white linen garments represent the righteous acts of the saints and were called the wedding garments of the bride.</a:t>
            </a:r>
          </a:p>
          <a:p>
            <a:pPr algn="ctr"/>
            <a:r>
              <a:rPr lang="en-ZA" i="1" dirty="0" smtClean="0">
                <a:solidFill>
                  <a:srgbClr val="004821"/>
                </a:solidFill>
              </a:rPr>
              <a:t>After </a:t>
            </a:r>
            <a:r>
              <a:rPr lang="en-ZA" i="1" dirty="0">
                <a:solidFill>
                  <a:srgbClr val="004821"/>
                </a:solidFill>
              </a:rPr>
              <a:t>this I looked and saw a great crowd which no one was able to count, out of all nations and tribes and peoples and tongues, standing before the throne and before the Lamb, dressed in white robes, and palm branches in their hands</a:t>
            </a:r>
            <a:r>
              <a:rPr lang="en-ZA" i="1" dirty="0" smtClean="0">
                <a:solidFill>
                  <a:srgbClr val="004821"/>
                </a:solidFill>
              </a:rPr>
              <a:t>, </a:t>
            </a:r>
            <a:r>
              <a:rPr lang="en-ZA" b="1" i="1" dirty="0" smtClean="0">
                <a:solidFill>
                  <a:srgbClr val="004821"/>
                </a:solidFill>
              </a:rPr>
              <a:t>Revelation 7:9 </a:t>
            </a:r>
            <a:endParaRPr lang="en-ZA" b="1" i="1" dirty="0">
              <a:solidFill>
                <a:srgbClr val="004821"/>
              </a:solidFill>
            </a:endParaRPr>
          </a:p>
          <a:p>
            <a:pPr>
              <a:lnSpc>
                <a:spcPts val="2400"/>
              </a:lnSpc>
            </a:pPr>
            <a:r>
              <a:rPr lang="en-ZA" dirty="0" smtClean="0">
                <a:solidFill>
                  <a:schemeClr val="accent2">
                    <a:lumMod val="50000"/>
                  </a:schemeClr>
                </a:solidFill>
              </a:rPr>
              <a:t>These garments were not washed, as no provision in Torah called for that. When the High Priest’s colourful garments wore or they became stained, soiled or rendered un-wearable in the Presence of </a:t>
            </a:r>
            <a:r>
              <a:rPr lang="en-ZA" dirty="0" err="1" smtClean="0">
                <a:solidFill>
                  <a:schemeClr val="accent2">
                    <a:lumMod val="50000"/>
                  </a:schemeClr>
                </a:solidFill>
              </a:rPr>
              <a:t>HaShem</a:t>
            </a:r>
            <a:r>
              <a:rPr lang="en-ZA" dirty="0" smtClean="0">
                <a:solidFill>
                  <a:schemeClr val="accent2">
                    <a:lumMod val="50000"/>
                  </a:schemeClr>
                </a:solidFill>
              </a:rPr>
              <a:t>, they were not destroyed, but hidden </a:t>
            </a:r>
            <a:r>
              <a:rPr lang="en-ZA" i="1" dirty="0" smtClean="0">
                <a:solidFill>
                  <a:schemeClr val="accent2">
                    <a:lumMod val="50000"/>
                  </a:schemeClr>
                </a:solidFill>
              </a:rPr>
              <a:t>so that they could not be found and worn by another. </a:t>
            </a:r>
          </a:p>
          <a:p>
            <a:pPr>
              <a:lnSpc>
                <a:spcPts val="2400"/>
              </a:lnSpc>
            </a:pPr>
            <a:r>
              <a:rPr lang="en-ZA" dirty="0" smtClean="0">
                <a:solidFill>
                  <a:schemeClr val="accent2">
                    <a:lumMod val="50000"/>
                  </a:schemeClr>
                </a:solidFill>
              </a:rPr>
              <a:t>When the priests’ white linen garments wore out, they were recycled several ways, such as wicks for the menorah in the temple and swaddling clothes for a newborn baby.  </a:t>
            </a:r>
          </a:p>
          <a:p>
            <a:pPr>
              <a:lnSpc>
                <a:spcPts val="2400"/>
              </a:lnSpc>
            </a:pPr>
            <a:endParaRPr lang="en-ZA" dirty="0">
              <a:solidFill>
                <a:schemeClr val="accent2">
                  <a:lumMod val="50000"/>
                </a:schemeClr>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53</a:t>
            </a:fld>
            <a:endParaRPr lang="en-Z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BARE FOOT</a:t>
            </a:r>
            <a:endParaRPr lang="en-ZA" dirty="0"/>
          </a:p>
        </p:txBody>
      </p:sp>
      <p:sp>
        <p:nvSpPr>
          <p:cNvPr id="3" name="Content Placeholder 2"/>
          <p:cNvSpPr>
            <a:spLocks noGrp="1"/>
          </p:cNvSpPr>
          <p:nvPr>
            <p:ph idx="1"/>
          </p:nvPr>
        </p:nvSpPr>
        <p:spPr/>
        <p:txBody>
          <a:bodyPr>
            <a:normAutofit fontScale="92500"/>
          </a:bodyPr>
          <a:lstStyle/>
          <a:p>
            <a:r>
              <a:rPr lang="en-ZA" i="1" dirty="0" smtClean="0"/>
              <a:t>Why is the High priest barefooted?</a:t>
            </a:r>
          </a:p>
          <a:p>
            <a:r>
              <a:rPr lang="en-ZA" dirty="0" smtClean="0"/>
              <a:t>Midrash tells us that when the brothers sold Joseph to the passing Ishmaelite's, the twenty pieces of silver they received in return was used by them to purchase shoes. This is reflected in the words of the prophet Amos: "because they sold the righteous for silver, and the needy for a pair of shoes." (Amos 2:6) When the brothers sold </a:t>
            </a:r>
            <a:r>
              <a:rPr lang="en-ZA" dirty="0"/>
              <a:t>Joseph </a:t>
            </a:r>
            <a:r>
              <a:rPr lang="en-ZA" dirty="0" smtClean="0"/>
              <a:t>they violated this trust and profaned their own selves. The land, once welcoming and comforting now became foreign and hostile beneath their feet, just as it had become under the feet of Adam, after he violated his trust with G-d. By selling </a:t>
            </a:r>
            <a:r>
              <a:rPr lang="en-ZA" dirty="0"/>
              <a:t>Joseph </a:t>
            </a:r>
            <a:r>
              <a:rPr lang="en-ZA" dirty="0" smtClean="0"/>
              <a:t>into exile, the brothers had, in turn, exiled themselves within their own land.</a:t>
            </a:r>
          </a:p>
          <a:p>
            <a:r>
              <a:rPr lang="en-ZA" dirty="0" smtClean="0"/>
              <a:t>This is a living testimony to the unity of Israel and the repair of the breech caused by Adam's perfidy to G-d and the brothers' perfidy toward </a:t>
            </a:r>
            <a:r>
              <a:rPr lang="en-ZA" dirty="0"/>
              <a:t>Joseph. </a:t>
            </a:r>
            <a:r>
              <a:rPr lang="en-ZA" dirty="0" smtClean="0"/>
              <a:t>It is the very strength and the power of this brotherly love and humility before G-d that enables the barefoot High Priest to perform his sacred tasks in comfort and with ease, despite the snows of winter and the blazing heat of summer.</a:t>
            </a:r>
          </a:p>
          <a:p>
            <a:r>
              <a:rPr lang="en-ZA" dirty="0" smtClean="0"/>
              <a:t>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54</a:t>
            </a:fld>
            <a:endParaRPr lang="en-ZA"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CONSECRATION (7 STEPS)</a:t>
            </a:r>
            <a:endParaRPr lang="en-ZA" dirty="0"/>
          </a:p>
        </p:txBody>
      </p:sp>
      <p:sp>
        <p:nvSpPr>
          <p:cNvPr id="3" name="Content Placeholder 2"/>
          <p:cNvSpPr>
            <a:spLocks noGrp="1"/>
          </p:cNvSpPr>
          <p:nvPr>
            <p:ph idx="1"/>
          </p:nvPr>
        </p:nvSpPr>
        <p:spPr/>
        <p:txBody>
          <a:bodyPr>
            <a:normAutofit fontScale="92500" lnSpcReduction="10000"/>
          </a:bodyPr>
          <a:lstStyle/>
          <a:p>
            <a:pPr marL="363538" indent="-363538">
              <a:buFont typeface="+mj-lt"/>
              <a:buAutoNum type="arabicPeriod"/>
            </a:pPr>
            <a:r>
              <a:rPr lang="en-ZA" sz="2400" b="1" dirty="0" smtClean="0"/>
              <a:t>They were taken from among the children of Israel (28:1)</a:t>
            </a:r>
            <a:r>
              <a:rPr lang="en-ZA" sz="2400" dirty="0" smtClean="0"/>
              <a:t>. This prefigures divine election. </a:t>
            </a:r>
            <a:r>
              <a:rPr lang="he-IL" sz="2400" dirty="0" smtClean="0"/>
              <a:t>יהוה</a:t>
            </a:r>
            <a:r>
              <a:rPr lang="en-ZA" sz="2400" dirty="0" smtClean="0"/>
              <a:t> calls or chooses each person. </a:t>
            </a:r>
            <a:r>
              <a:rPr lang="he-IL" sz="2400" dirty="0" smtClean="0"/>
              <a:t>יהושע</a:t>
            </a:r>
            <a:r>
              <a:rPr lang="en-ZA" sz="2400" dirty="0" smtClean="0"/>
              <a:t> called his disciples (John 15:16–19). They did not call or choose him, but they had to respond to that call.</a:t>
            </a:r>
          </a:p>
          <a:p>
            <a:pPr marL="363538" indent="-363538">
              <a:buFont typeface="+mj-lt"/>
              <a:buAutoNum type="arabicPeriod"/>
            </a:pPr>
            <a:r>
              <a:rPr lang="en-ZA" sz="2400" b="1" dirty="0" smtClean="0"/>
              <a:t>They were then brought into the door of the Tabernacle (29:4).</a:t>
            </a:r>
            <a:r>
              <a:rPr lang="en-ZA" sz="2400" dirty="0" smtClean="0"/>
              <a:t> The door of the Tabernacle is Messiah </a:t>
            </a:r>
            <a:r>
              <a:rPr lang="he-IL" sz="2400" dirty="0" smtClean="0"/>
              <a:t>יהושע</a:t>
            </a:r>
            <a:r>
              <a:rPr lang="en-ZA" sz="2400" dirty="0" smtClean="0"/>
              <a:t> who is the door to the sheepfold. No man comes to the Father except through </a:t>
            </a:r>
            <a:r>
              <a:rPr lang="he-IL" sz="2400" dirty="0" smtClean="0"/>
              <a:t>יהושע</a:t>
            </a:r>
            <a:r>
              <a:rPr lang="en-ZA" sz="2400" dirty="0" smtClean="0"/>
              <a:t> (John 10:1–18 and 14:6). The door is comprised of four </a:t>
            </a:r>
            <a:r>
              <a:rPr lang="en-ZA" sz="2400" dirty="0" err="1" smtClean="0"/>
              <a:t>colors</a:t>
            </a:r>
            <a:r>
              <a:rPr lang="en-ZA" sz="2400" dirty="0" smtClean="0"/>
              <a:t>, which speak of the person and work of </a:t>
            </a:r>
            <a:r>
              <a:rPr lang="he-IL" sz="2400" dirty="0" smtClean="0"/>
              <a:t>יהושע</a:t>
            </a:r>
            <a:r>
              <a:rPr lang="en-ZA" sz="2400" dirty="0" smtClean="0"/>
              <a:t>: blue, scarlet, white and purple. It also speaks of the four Gospels, which is the door to understanding the Person and work of </a:t>
            </a:r>
            <a:r>
              <a:rPr lang="he-IL" sz="2400" dirty="0" smtClean="0"/>
              <a:t>יהושע</a:t>
            </a:r>
            <a:r>
              <a:rPr lang="en-ZA" sz="2400" dirty="0" smtClean="0"/>
              <a:t>.</a:t>
            </a:r>
          </a:p>
          <a:p>
            <a:pPr marL="363538" indent="-363538">
              <a:buFont typeface="+mj-lt"/>
              <a:buAutoNum type="arabicPeriod"/>
            </a:pPr>
            <a:r>
              <a:rPr lang="en-ZA" sz="2400" b="1" dirty="0" smtClean="0"/>
              <a:t>They were washed (29:4). </a:t>
            </a:r>
            <a:r>
              <a:rPr lang="en-ZA" sz="2400" dirty="0" smtClean="0"/>
              <a:t>Upon accepting the work and Person of </a:t>
            </a:r>
            <a:r>
              <a:rPr lang="he-IL" sz="2400" dirty="0" smtClean="0"/>
              <a:t>יהושע</a:t>
            </a:r>
            <a:r>
              <a:rPr lang="en-ZA" sz="2400" dirty="0" smtClean="0"/>
              <a:t>, one must be immersed for the remission of sins (Acts 2:38) to identify spiritually with the death, burial and resurrection of </a:t>
            </a:r>
            <a:r>
              <a:rPr lang="he-IL" sz="2400" dirty="0" smtClean="0"/>
              <a:t>יהושע</a:t>
            </a:r>
            <a:r>
              <a:rPr lang="en-ZA" sz="2400" dirty="0" smtClean="0"/>
              <a:t> (Rom 6:3–14), and the washing of the water of the Word (Eph 5:26).</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55</a:t>
            </a:fld>
            <a:endParaRPr lang="en-Z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CONSECRATION (7 STEPS)</a:t>
            </a:r>
            <a:endParaRPr lang="en-ZA" dirty="0"/>
          </a:p>
        </p:txBody>
      </p:sp>
      <p:sp>
        <p:nvSpPr>
          <p:cNvPr id="3" name="Content Placeholder 2"/>
          <p:cNvSpPr>
            <a:spLocks noGrp="1"/>
          </p:cNvSpPr>
          <p:nvPr>
            <p:ph idx="1"/>
          </p:nvPr>
        </p:nvSpPr>
        <p:spPr/>
        <p:txBody>
          <a:bodyPr>
            <a:normAutofit fontScale="25000" lnSpcReduction="20000"/>
          </a:bodyPr>
          <a:lstStyle/>
          <a:p>
            <a:pPr marL="363538" indent="-363538">
              <a:lnSpc>
                <a:spcPts val="2300"/>
              </a:lnSpc>
              <a:buAutoNum type="arabicPeriod" startAt="4"/>
            </a:pPr>
            <a:r>
              <a:rPr lang="en-ZA" sz="8800" b="1" dirty="0" smtClean="0"/>
              <a:t>They were clothed in their official garments (29:4–9). </a:t>
            </a:r>
            <a:r>
              <a:rPr lang="en-ZA" sz="8800" dirty="0" smtClean="0"/>
              <a:t>The redeemed believer is to put on the robes of righteousness. (Gal 3:27, “For as many of you as have been baptized into Messiah have put on ­Messiah.”) Paul talks about fruits of righteousness through </a:t>
            </a:r>
            <a:r>
              <a:rPr lang="he-IL" sz="8800" dirty="0" smtClean="0"/>
              <a:t>יהושע</a:t>
            </a:r>
            <a:r>
              <a:rPr lang="en-ZA" sz="8800" dirty="0" smtClean="0"/>
              <a:t> in Philippians 1:11. Righteousness is Torah obedience (Ps 119:172) and is a mark of the end-time believers/saints (Rev 12:17 and 14:12) and of the bride of Messiah (Rev 19:8).</a:t>
            </a:r>
          </a:p>
          <a:p>
            <a:pPr marL="363538" indent="-363538">
              <a:lnSpc>
                <a:spcPts val="2300"/>
              </a:lnSpc>
              <a:buAutoNum type="arabicPeriod" startAt="4"/>
            </a:pPr>
            <a:r>
              <a:rPr lang="en-ZA" sz="8800" b="1" dirty="0" smtClean="0"/>
              <a:t>They laid their hands on the head of the animals that were sacrificed, blood was shed and sprinkled on Aaron and his sons, </a:t>
            </a:r>
            <a:r>
              <a:rPr lang="en-ZA" sz="8800" i="1" dirty="0" err="1" smtClean="0"/>
              <a:t>matzoh</a:t>
            </a:r>
            <a:r>
              <a:rPr lang="en-ZA" sz="8800" b="1" dirty="0" smtClean="0"/>
              <a:t> (unleavened bread) was waved and burnt, and they ate the flesh of the ram and the </a:t>
            </a:r>
            <a:r>
              <a:rPr lang="en-ZA" sz="8800" i="1" dirty="0" err="1" smtClean="0"/>
              <a:t>matzoh</a:t>
            </a:r>
            <a:r>
              <a:rPr lang="en-ZA" sz="8800" b="1" dirty="0" smtClean="0"/>
              <a:t> (29:10–26, 32–33). </a:t>
            </a:r>
            <a:r>
              <a:rPr lang="en-ZA" sz="8800" dirty="0" smtClean="0"/>
              <a:t>Each believer has to take personal responsibility for his own sins. The sacrifice of </a:t>
            </a:r>
            <a:r>
              <a:rPr lang="he-IL" sz="8800" dirty="0" smtClean="0"/>
              <a:t>יהושע</a:t>
            </a:r>
            <a:r>
              <a:rPr lang="en-ZA" sz="8800" dirty="0" smtClean="0"/>
              <a:t>, the Lamb of Elohim, at the cross must become personal to each person each must have his own personal relationship with </a:t>
            </a:r>
            <a:r>
              <a:rPr lang="he-IL" sz="8800" dirty="0" smtClean="0"/>
              <a:t>יהושע</a:t>
            </a:r>
            <a:r>
              <a:rPr lang="en-ZA" sz="8800" dirty="0" smtClean="0"/>
              <a:t>. Each must </a:t>
            </a:r>
            <a:r>
              <a:rPr lang="en-ZA" sz="8800" i="1" dirty="0" smtClean="0"/>
              <a:t>“eat” </a:t>
            </a:r>
            <a:r>
              <a:rPr lang="en-ZA" sz="8800" dirty="0" smtClean="0"/>
              <a:t>the flesh and “</a:t>
            </a:r>
            <a:r>
              <a:rPr lang="en-ZA" sz="8800" i="1" dirty="0" smtClean="0"/>
              <a:t>drink” </a:t>
            </a:r>
            <a:r>
              <a:rPr lang="en-ZA" sz="8800" dirty="0" smtClean="0"/>
              <a:t>the blood of </a:t>
            </a:r>
            <a:r>
              <a:rPr lang="he-IL" sz="8800" dirty="0" smtClean="0"/>
              <a:t>יהושע</a:t>
            </a:r>
            <a:r>
              <a:rPr lang="en-ZA" sz="8800" dirty="0" smtClean="0"/>
              <a:t> individually (John 6:35–58). Communion pictures this and is a personal and individual matter.</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56</a:t>
            </a:fld>
            <a:endParaRPr lang="en-ZA"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CONSECRATION (7 STEPS)</a:t>
            </a:r>
            <a:endParaRPr lang="en-ZA" dirty="0"/>
          </a:p>
        </p:txBody>
      </p:sp>
      <p:sp>
        <p:nvSpPr>
          <p:cNvPr id="3" name="Content Placeholder 2"/>
          <p:cNvSpPr>
            <a:spLocks noGrp="1"/>
          </p:cNvSpPr>
          <p:nvPr>
            <p:ph idx="1"/>
          </p:nvPr>
        </p:nvSpPr>
        <p:spPr/>
        <p:txBody>
          <a:bodyPr>
            <a:normAutofit/>
          </a:bodyPr>
          <a:lstStyle/>
          <a:p>
            <a:pPr marL="457200" indent="-457200">
              <a:buAutoNum type="arabicPeriod" startAt="6"/>
            </a:pPr>
            <a:r>
              <a:rPr lang="en-ZA" b="1" dirty="0" smtClean="0"/>
              <a:t>They were anointed with oil (29:21). </a:t>
            </a:r>
            <a:r>
              <a:rPr lang="en-ZA" dirty="0" smtClean="0"/>
              <a:t>Each person must receive the Set-Apart Spirit (</a:t>
            </a:r>
            <a:r>
              <a:rPr lang="en-ZA" i="1" dirty="0" err="1" smtClean="0"/>
              <a:t>Ruach</a:t>
            </a:r>
            <a:r>
              <a:rPr lang="en-ZA" dirty="0" smtClean="0"/>
              <a:t>) of Elohim.</a:t>
            </a:r>
          </a:p>
          <a:p>
            <a:pPr marL="457200" indent="-457200">
              <a:buAutoNum type="arabicPeriod" startAt="6"/>
            </a:pPr>
            <a:r>
              <a:rPr lang="en-ZA" b="1" dirty="0" smtClean="0"/>
              <a:t>They are sanctified or set-apart for a special, divine purpose (29:44). </a:t>
            </a:r>
            <a:r>
              <a:rPr lang="en-ZA" dirty="0" smtClean="0"/>
              <a:t>Only after going through these steps is one set-apart unto </a:t>
            </a:r>
            <a:r>
              <a:rPr lang="he-IL" dirty="0" smtClean="0"/>
              <a:t>יהוה</a:t>
            </a:r>
            <a:r>
              <a:rPr lang="en-ZA" dirty="0" smtClean="0"/>
              <a:t> as a set-apart priesthood doing the set-apart work of </a:t>
            </a:r>
            <a:r>
              <a:rPr lang="he-IL" dirty="0" smtClean="0"/>
              <a:t>יהוה</a:t>
            </a:r>
            <a:r>
              <a:rPr lang="en-ZA" dirty="0" smtClean="0"/>
              <a:t>.</a:t>
            </a:r>
          </a:p>
          <a:p>
            <a:r>
              <a:rPr lang="en-ZA" dirty="0" smtClean="0"/>
              <a:t>Only on the basis of following </a:t>
            </a:r>
            <a:r>
              <a:rPr lang="he-IL" dirty="0" smtClean="0"/>
              <a:t>יהוה</a:t>
            </a:r>
            <a:r>
              <a:rPr lang="en-ZA" dirty="0" smtClean="0"/>
              <a:t>’s steps, as outlined above in a spiritual manner, can one have fellowship with the Father. And what was the result? Relationship with the Father! </a:t>
            </a:r>
          </a:p>
          <a:p>
            <a:r>
              <a:rPr lang="en-ZA" dirty="0" smtClean="0"/>
              <a:t>Our faith in </a:t>
            </a:r>
            <a:r>
              <a:rPr lang="he-IL" dirty="0" smtClean="0"/>
              <a:t>יהושע</a:t>
            </a:r>
            <a:r>
              <a:rPr lang="en-ZA" dirty="0" smtClean="0"/>
              <a:t> stays alive and vibrant because of the sacrifices of devotion and praise we offer up daily, morning and night. We are called to do the same work the priests of old did, but in a spiritual or fulfilled sense.</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57</a:t>
            </a:fld>
            <a:endParaRPr lang="en-ZA"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REGULAR BURNT OFFERING</a:t>
            </a:r>
            <a:endParaRPr lang="en-ZA" dirty="0"/>
          </a:p>
        </p:txBody>
      </p:sp>
      <p:sp>
        <p:nvSpPr>
          <p:cNvPr id="3" name="Content Placeholder 2"/>
          <p:cNvSpPr>
            <a:spLocks noGrp="1"/>
          </p:cNvSpPr>
          <p:nvPr>
            <p:ph idx="1"/>
          </p:nvPr>
        </p:nvSpPr>
        <p:spPr>
          <a:xfrm>
            <a:off x="179512" y="1600200"/>
            <a:ext cx="8784976" cy="5257800"/>
          </a:xfrm>
        </p:spPr>
        <p:txBody>
          <a:bodyPr>
            <a:normAutofit fontScale="25000" lnSpcReduction="20000"/>
          </a:bodyPr>
          <a:lstStyle/>
          <a:p>
            <a:pPr algn="ctr">
              <a:lnSpc>
                <a:spcPts val="2100"/>
              </a:lnSpc>
            </a:pPr>
            <a:r>
              <a:rPr lang="en-ZA" sz="8800" i="1" dirty="0" smtClean="0">
                <a:solidFill>
                  <a:srgbClr val="004821"/>
                </a:solidFill>
              </a:rPr>
              <a:t>"Now this is what you are to offer on the altar .. every day. ..Through all your generations this is to be the regular burnt offering at the entrance to the tent of meeting before </a:t>
            </a:r>
            <a:r>
              <a:rPr lang="en-ZA" sz="8800" i="1" dirty="0" err="1" smtClean="0">
                <a:solidFill>
                  <a:srgbClr val="004821"/>
                </a:solidFill>
              </a:rPr>
              <a:t>Adonai</a:t>
            </a:r>
            <a:r>
              <a:rPr lang="en-ZA" sz="8800" i="1" dirty="0" smtClean="0">
                <a:solidFill>
                  <a:srgbClr val="004821"/>
                </a:solidFill>
              </a:rPr>
              <a:t>. There is where I will meet with you to speak with you. </a:t>
            </a:r>
            <a:r>
              <a:rPr lang="en-ZA" sz="8800" b="1" i="1" dirty="0" smtClean="0">
                <a:solidFill>
                  <a:srgbClr val="004821"/>
                </a:solidFill>
              </a:rPr>
              <a:t>(Exodus 29:38-42 CJB)</a:t>
            </a:r>
          </a:p>
          <a:p>
            <a:pPr>
              <a:lnSpc>
                <a:spcPts val="2100"/>
              </a:lnSpc>
            </a:pPr>
            <a:r>
              <a:rPr lang="en-ZA" sz="8800" dirty="0" smtClean="0"/>
              <a:t>Rabbi </a:t>
            </a:r>
            <a:r>
              <a:rPr lang="en-ZA" sz="8800" dirty="0" err="1" smtClean="0"/>
              <a:t>Yosef</a:t>
            </a:r>
            <a:r>
              <a:rPr lang="en-ZA" sz="8800" dirty="0" smtClean="0"/>
              <a:t> </a:t>
            </a:r>
            <a:r>
              <a:rPr lang="en-ZA" sz="8800" dirty="0" err="1" smtClean="0"/>
              <a:t>Kalatsky</a:t>
            </a:r>
            <a:r>
              <a:rPr lang="en-ZA" sz="8800" dirty="0" smtClean="0"/>
              <a:t> </a:t>
            </a:r>
            <a:r>
              <a:rPr lang="en-ZA" sz="8800" dirty="0" smtClean="0">
                <a:solidFill>
                  <a:schemeClr val="accent2">
                    <a:lumMod val="50000"/>
                  </a:schemeClr>
                </a:solidFill>
              </a:rPr>
              <a:t>“</a:t>
            </a:r>
            <a:r>
              <a:rPr lang="en-ZA" sz="8800" i="1" dirty="0" smtClean="0">
                <a:solidFill>
                  <a:schemeClr val="accent2">
                    <a:lumMod val="50000"/>
                  </a:schemeClr>
                </a:solidFill>
              </a:rPr>
              <a:t>The Torah tells us that the Altar upon which the burnt offerings were brought was made of wood and was covered with a thin layer of copper. It is therefore referred to as ‘the copper Altar’ and ‘the Altar of burnt offerings.’ The Midrash states, that </a:t>
            </a:r>
            <a:r>
              <a:rPr lang="en-ZA" sz="8800" i="1" dirty="0" smtClean="0">
                <a:solidFill>
                  <a:schemeClr val="accent2">
                    <a:lumMod val="50000"/>
                  </a:schemeClr>
                </a:solidFill>
              </a:rPr>
              <a:t>Moses </a:t>
            </a:r>
            <a:r>
              <a:rPr lang="en-ZA" sz="8800" i="1" dirty="0" smtClean="0">
                <a:solidFill>
                  <a:schemeClr val="accent2">
                    <a:lumMod val="50000"/>
                  </a:schemeClr>
                </a:solidFill>
              </a:rPr>
              <a:t>said before </a:t>
            </a:r>
            <a:r>
              <a:rPr lang="en-ZA" sz="8800" i="1" dirty="0" err="1" smtClean="0">
                <a:solidFill>
                  <a:schemeClr val="accent2">
                    <a:lumMod val="50000"/>
                  </a:schemeClr>
                </a:solidFill>
              </a:rPr>
              <a:t>G’d</a:t>
            </a:r>
            <a:r>
              <a:rPr lang="en-ZA" sz="8800" i="1" dirty="0" smtClean="0">
                <a:solidFill>
                  <a:schemeClr val="accent2">
                    <a:lumMod val="50000"/>
                  </a:schemeClr>
                </a:solidFill>
              </a:rPr>
              <a:t>, ‘Master of the Universe, You had commanded me to make an Altar from Acacia wood and cover it with copper. You also told me that there will be a continuous fire that burns upon it. Will the fire not melt away the copper and burn the wood that is beneath it?’ </a:t>
            </a:r>
            <a:r>
              <a:rPr lang="en-ZA" sz="8800" i="1" dirty="0" err="1" smtClean="0">
                <a:solidFill>
                  <a:schemeClr val="accent2">
                    <a:lumMod val="50000"/>
                  </a:schemeClr>
                </a:solidFill>
              </a:rPr>
              <a:t>G’d</a:t>
            </a:r>
            <a:r>
              <a:rPr lang="en-ZA" sz="8800" i="1" dirty="0" smtClean="0">
                <a:solidFill>
                  <a:schemeClr val="accent2">
                    <a:lumMod val="50000"/>
                  </a:schemeClr>
                </a:solidFill>
              </a:rPr>
              <a:t> responded to </a:t>
            </a:r>
            <a:r>
              <a:rPr lang="en-ZA" sz="8800" i="1" dirty="0" smtClean="0">
                <a:solidFill>
                  <a:schemeClr val="accent2">
                    <a:lumMod val="50000"/>
                  </a:schemeClr>
                </a:solidFill>
              </a:rPr>
              <a:t>Moses, </a:t>
            </a:r>
            <a:r>
              <a:rPr lang="en-ZA" sz="8800" i="1" dirty="0" smtClean="0">
                <a:solidFill>
                  <a:schemeClr val="accent2">
                    <a:lumMod val="50000"/>
                  </a:schemeClr>
                </a:solidFill>
              </a:rPr>
              <a:t>‘The fact that fire burns through copper and consumes wood is a phenomenon that exists within the physical realm. However, in the spiritual realm these laws do not apply. Gaze upon the angels. They are composed of a consuming fire. In addition, in the spiritual realm there are great amounts of ice, yet the fire of the angels does not melt it. Fire and ice coexist without interfering with one another.’” </a:t>
            </a:r>
          </a:p>
          <a:p>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58</a:t>
            </a:fld>
            <a:endParaRPr lang="en-ZA"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TWO TEMPLES</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"You are to make an altar on which to burn incense; ..</a:t>
            </a:r>
            <a:r>
              <a:rPr lang="en-ZA" i="1" dirty="0" err="1" smtClean="0">
                <a:solidFill>
                  <a:srgbClr val="004821"/>
                </a:solidFill>
              </a:rPr>
              <a:t>Aharon</a:t>
            </a:r>
            <a:r>
              <a:rPr lang="en-ZA" i="1" dirty="0" smtClean="0">
                <a:solidFill>
                  <a:srgbClr val="004821"/>
                </a:solidFill>
              </a:rPr>
              <a:t> will burn fragrant incense on it as a pleasing aroma every morning; he is to burn it when he prepares the lamps. </a:t>
            </a:r>
            <a:r>
              <a:rPr lang="en-ZA" i="1" dirty="0" err="1" smtClean="0">
                <a:solidFill>
                  <a:srgbClr val="004821"/>
                </a:solidFill>
              </a:rPr>
              <a:t>Aharon</a:t>
            </a:r>
            <a:r>
              <a:rPr lang="en-ZA" i="1" dirty="0" smtClean="0">
                <a:solidFill>
                  <a:srgbClr val="004821"/>
                </a:solidFill>
              </a:rPr>
              <a:t> is also to burn it when he lights the lamps at dusk; this is the regular burning of incense before Adonai through all your generations. </a:t>
            </a:r>
            <a:r>
              <a:rPr lang="en-ZA" b="1" i="1" dirty="0" smtClean="0">
                <a:solidFill>
                  <a:srgbClr val="004821"/>
                </a:solidFill>
              </a:rPr>
              <a:t>..(Exodus 30:1-10 CJB)</a:t>
            </a:r>
          </a:p>
          <a:p>
            <a:pPr>
              <a:lnSpc>
                <a:spcPts val="2100"/>
              </a:lnSpc>
            </a:pPr>
            <a:r>
              <a:rPr lang="en-ZA" dirty="0" smtClean="0"/>
              <a:t>Rabbi Jonathan Sacks “What is the contemporary application of this passage? We have no Temple and no altar. Seemingly these laws have nothing to tell us in the present. This is, however, not so. For there are two kinds of Temple; and one kind cannot be destroyed. This is the Temple within each “PERSON”, where he still performs his service in an inward reflection of the service of the Sanctuary. When G-d told Moses to erect a Sanctuary, He said: "And they shall make Me a Sanctuary, and I will dwell in them," meaning, in the soul of every PERSON”. Thus, even though the physical Temple is destroyed, the inward Temple which each PERSON” makes within himself survives, indestructible. And the service which he conducts in the reaches of his soul mirrors in every respect the service of the Temple and Sanctuary. So their laws, which appeared at first sight to have no contemporary application, are in fact precise instructions for the inner life of the PERSON” </a:t>
            </a:r>
          </a:p>
          <a:p>
            <a:pPr>
              <a:lnSpc>
                <a:spcPts val="2100"/>
              </a:lnSpc>
            </a:pP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59</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TWO PRIESTHOODS</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Now the summary of what we are saying is: We have such a High Priest, who is seated at the right hand of the throne of the Greatness in the heavens, and who serves in the set-apart place and of the </a:t>
            </a:r>
            <a:r>
              <a:rPr lang="en-ZA" b="1" i="1" dirty="0" smtClean="0">
                <a:solidFill>
                  <a:srgbClr val="004821"/>
                </a:solidFill>
              </a:rPr>
              <a:t>true Tent, </a:t>
            </a:r>
            <a:r>
              <a:rPr lang="en-ZA" i="1" dirty="0" smtClean="0">
                <a:solidFill>
                  <a:srgbClr val="004821"/>
                </a:solidFill>
              </a:rPr>
              <a:t>which </a:t>
            </a:r>
            <a:r>
              <a:rPr lang="he-IL" b="1" i="1" dirty="0" smtClean="0">
                <a:solidFill>
                  <a:srgbClr val="004821"/>
                </a:solidFill>
              </a:rPr>
              <a:t>יהוה</a:t>
            </a:r>
            <a:r>
              <a:rPr lang="en-ZA" b="1" i="1" dirty="0" smtClean="0">
                <a:solidFill>
                  <a:srgbClr val="004821"/>
                </a:solidFill>
              </a:rPr>
              <a:t> set up</a:t>
            </a:r>
            <a:r>
              <a:rPr lang="en-ZA" i="1" dirty="0" smtClean="0">
                <a:solidFill>
                  <a:srgbClr val="004821"/>
                </a:solidFill>
              </a:rPr>
              <a:t>, and not man. For every high priest is appointed to offer both gifts and slaughters. So it was also necessary for this One to have somewhat to offer. For if indeed He were on earth, He would not be a priest, since there are priests who offer the gifts according to the Torah, </a:t>
            </a:r>
            <a:r>
              <a:rPr lang="en-US" b="1" i="1" dirty="0" smtClean="0">
                <a:solidFill>
                  <a:srgbClr val="004821"/>
                </a:solidFill>
              </a:rPr>
              <a:t>(Hebrews 8:1-4)</a:t>
            </a:r>
          </a:p>
          <a:p>
            <a:pPr>
              <a:lnSpc>
                <a:spcPts val="2300"/>
              </a:lnSpc>
            </a:pPr>
            <a:r>
              <a:rPr lang="en-ZA" dirty="0" smtClean="0"/>
              <a:t>The Bible teaches two priesthoods:</a:t>
            </a:r>
          </a:p>
          <a:p>
            <a:pPr>
              <a:lnSpc>
                <a:spcPts val="2300"/>
              </a:lnSpc>
              <a:buFont typeface="Arial" pitchFamily="34" charset="0"/>
              <a:buChar char="•"/>
            </a:pPr>
            <a:r>
              <a:rPr lang="en-ZA" dirty="0" smtClean="0"/>
              <a:t> </a:t>
            </a:r>
            <a:r>
              <a:rPr lang="en-ZA" dirty="0" err="1" smtClean="0"/>
              <a:t>Levitical</a:t>
            </a:r>
            <a:endParaRPr lang="en-ZA" dirty="0" smtClean="0"/>
          </a:p>
          <a:p>
            <a:pPr>
              <a:lnSpc>
                <a:spcPts val="2300"/>
              </a:lnSpc>
              <a:buFont typeface="Arial" pitchFamily="34" charset="0"/>
              <a:buChar char="•"/>
            </a:pPr>
            <a:r>
              <a:rPr lang="en-ZA" dirty="0" smtClean="0"/>
              <a:t> Melchizedek</a:t>
            </a:r>
          </a:p>
          <a:p>
            <a:pPr>
              <a:lnSpc>
                <a:spcPts val="2300"/>
              </a:lnSpc>
            </a:pPr>
            <a:r>
              <a:rPr lang="en-ZA" dirty="0" smtClean="0"/>
              <a:t>What Moses saw up on Mt. Sinai was a picture of the order of Melchizedek a picture of the true tabernacle. To make earthly Tabernacle accordingly you need wisdom from </a:t>
            </a:r>
            <a:r>
              <a:rPr lang="he-IL" dirty="0" smtClean="0">
                <a:solidFill>
                  <a:schemeClr val="accent4">
                    <a:lumMod val="50000"/>
                  </a:schemeClr>
                </a:solidFill>
              </a:rPr>
              <a:t>יהוה</a:t>
            </a:r>
            <a:r>
              <a:rPr lang="en-ZA" dirty="0" smtClean="0"/>
              <a:t>. That is why it was so crucial that Moses followed </a:t>
            </a:r>
            <a:r>
              <a:rPr lang="en-ZA" i="1" dirty="0" smtClean="0"/>
              <a:t>“exactly according to that pattern He showed him”.</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GARMENTS OF PRIESTHOOD</a:t>
            </a:r>
            <a:endParaRPr lang="en-ZA" dirty="0"/>
          </a:p>
        </p:txBody>
      </p:sp>
      <p:sp>
        <p:nvSpPr>
          <p:cNvPr id="3" name="Content Placeholder 2"/>
          <p:cNvSpPr>
            <a:spLocks noGrp="1"/>
          </p:cNvSpPr>
          <p:nvPr>
            <p:ph idx="1"/>
          </p:nvPr>
        </p:nvSpPr>
        <p:spPr/>
        <p:txBody>
          <a:bodyPr>
            <a:normAutofit/>
          </a:bodyPr>
          <a:lstStyle/>
          <a:p>
            <a:pPr algn="ctr"/>
            <a:r>
              <a:rPr lang="en-ZA" i="1" dirty="0"/>
              <a:t>Put on the complete armour of Elohim, for you to have power to </a:t>
            </a:r>
            <a:r>
              <a:rPr lang="en-ZA" b="1" i="1" dirty="0"/>
              <a:t>stand against the schemes of the devil.</a:t>
            </a:r>
            <a:r>
              <a:rPr lang="en-ZA" i="1" dirty="0"/>
              <a:t> Because we do not wrestle against flesh and blood, but against principalities, against authorities, against the world-rulers of the darkness of this age, against spiritual matters of wickedness in the </a:t>
            </a:r>
            <a:r>
              <a:rPr lang="en-ZA" i="1" dirty="0" err="1"/>
              <a:t>heavenlies</a:t>
            </a:r>
            <a:r>
              <a:rPr lang="en-ZA" i="1" dirty="0"/>
              <a:t>. Because of this, take up the complete armour of Elohim, so that you have power to withstand in the wicked day, and having done all, to stand. Stand, then, having </a:t>
            </a:r>
            <a:r>
              <a:rPr lang="en-ZA" b="1" i="1" dirty="0"/>
              <a:t>girded your waist with truth,</a:t>
            </a:r>
            <a:r>
              <a:rPr lang="en-ZA" i="1" dirty="0"/>
              <a:t> and having put on the </a:t>
            </a:r>
            <a:r>
              <a:rPr lang="en-ZA" b="1" i="1" dirty="0"/>
              <a:t>breastplate of righteousness</a:t>
            </a:r>
            <a:r>
              <a:rPr lang="en-ZA" i="1" dirty="0"/>
              <a:t>, and having fitted your </a:t>
            </a:r>
            <a:r>
              <a:rPr lang="en-ZA" b="1" i="1" dirty="0"/>
              <a:t>feet with the preparation of </a:t>
            </a:r>
            <a:r>
              <a:rPr lang="en-ZA" i="1" dirty="0"/>
              <a:t>the Good News of peace; above all, having taken up the </a:t>
            </a:r>
            <a:r>
              <a:rPr lang="en-ZA" b="1" i="1" dirty="0"/>
              <a:t>shield of belief </a:t>
            </a:r>
            <a:r>
              <a:rPr lang="en-ZA" i="1" dirty="0"/>
              <a:t>with which you shall have power to quench all the burning arrows of the wicked one. Take also </a:t>
            </a:r>
            <a:r>
              <a:rPr lang="en-ZA" b="1" i="1" dirty="0"/>
              <a:t>the helmet of deliverance</a:t>
            </a:r>
            <a:r>
              <a:rPr lang="en-ZA" i="1" dirty="0"/>
              <a:t>, and </a:t>
            </a:r>
            <a:r>
              <a:rPr lang="en-ZA" b="1" i="1" dirty="0"/>
              <a:t>the sword of the Spirit</a:t>
            </a:r>
            <a:r>
              <a:rPr lang="en-ZA" i="1" dirty="0"/>
              <a:t>, which is the </a:t>
            </a:r>
            <a:r>
              <a:rPr lang="en-ZA" b="1" i="1" dirty="0"/>
              <a:t>Word of Elohim</a:t>
            </a:r>
            <a:r>
              <a:rPr lang="en-ZA" i="1" dirty="0" smtClean="0"/>
              <a:t>, </a:t>
            </a:r>
            <a:r>
              <a:rPr lang="en-ZA" b="1" i="1" dirty="0"/>
              <a:t>praying at all times</a:t>
            </a:r>
            <a:r>
              <a:rPr lang="en-ZA" i="1" dirty="0"/>
              <a:t>, with all prayer and supplication in the Spirit, watching in all perseverance and supplication for all the set-apart ones; </a:t>
            </a:r>
            <a:r>
              <a:rPr lang="en-ZA" b="1" i="1" dirty="0" smtClean="0"/>
              <a:t>(</a:t>
            </a:r>
            <a:r>
              <a:rPr lang="en-ZA" b="1" i="1" dirty="0"/>
              <a:t>Ephesians 6:11-18)</a:t>
            </a:r>
          </a:p>
          <a:p>
            <a:endParaRPr lang="en-ZA" dirty="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60</a:t>
            </a:fld>
            <a:endParaRPr lang="en-ZA" dirty="0"/>
          </a:p>
        </p:txBody>
      </p:sp>
    </p:spTree>
    <p:extLst>
      <p:ext uri="{BB962C8B-B14F-4D97-AF65-F5344CB8AC3E}">
        <p14:creationId xmlns:p14="http://schemas.microsoft.com/office/powerpoint/2010/main" val="35249327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GARMENTS OF </a:t>
            </a:r>
            <a:r>
              <a:rPr lang="en-ZA" dirty="0" smtClean="0"/>
              <a:t>PRIESTHOOD </a:t>
            </a:r>
            <a:r>
              <a:rPr lang="en-ZA" sz="3200" dirty="0" smtClean="0"/>
              <a:t>CONT</a:t>
            </a:r>
            <a:endParaRPr lang="en-ZA" sz="3200" dirty="0"/>
          </a:p>
        </p:txBody>
      </p:sp>
      <p:sp>
        <p:nvSpPr>
          <p:cNvPr id="3" name="Content Placeholder 2"/>
          <p:cNvSpPr>
            <a:spLocks noGrp="1"/>
          </p:cNvSpPr>
          <p:nvPr>
            <p:ph idx="1"/>
          </p:nvPr>
        </p:nvSpPr>
        <p:spPr/>
        <p:txBody>
          <a:bodyPr>
            <a:normAutofit/>
          </a:bodyPr>
          <a:lstStyle/>
          <a:p>
            <a:r>
              <a:rPr lang="en-ZA" dirty="0"/>
              <a:t>So this is a person who is able to </a:t>
            </a:r>
            <a:r>
              <a:rPr lang="en-ZA" i="1" dirty="0"/>
              <a:t>“stand against the wiles of the devil”</a:t>
            </a:r>
            <a:r>
              <a:rPr lang="en-ZA" dirty="0"/>
              <a:t>. A question for you…would </a:t>
            </a:r>
            <a:r>
              <a:rPr lang="en-ZA" dirty="0" smtClean="0"/>
              <a:t>you rather </a:t>
            </a:r>
            <a:r>
              <a:rPr lang="en-ZA" dirty="0"/>
              <a:t>your garments are seen as those of a pagan Roman guard or the garments of the priesthood?</a:t>
            </a:r>
          </a:p>
          <a:p>
            <a:r>
              <a:rPr lang="en-ZA" dirty="0"/>
              <a:t>There is evidence from the Hebrew Scriptures that the intended main teaching of </a:t>
            </a:r>
            <a:r>
              <a:rPr lang="en-ZA" i="1" dirty="0"/>
              <a:t>Ephesians 6 </a:t>
            </a:r>
            <a:r>
              <a:rPr lang="en-ZA" dirty="0"/>
              <a:t>was </a:t>
            </a:r>
            <a:r>
              <a:rPr lang="en-ZA" dirty="0" smtClean="0"/>
              <a:t>that of </a:t>
            </a:r>
            <a:r>
              <a:rPr lang="en-ZA" i="1" dirty="0"/>
              <a:t>“priest,” </a:t>
            </a:r>
            <a:r>
              <a:rPr lang="en-ZA" dirty="0"/>
              <a:t>a soldier in </a:t>
            </a:r>
            <a:r>
              <a:rPr lang="he-IL" dirty="0"/>
              <a:t>יהוה</a:t>
            </a:r>
            <a:r>
              <a:rPr lang="en-ZA" dirty="0" smtClean="0"/>
              <a:t>’s </a:t>
            </a:r>
            <a:r>
              <a:rPr lang="en-ZA" dirty="0"/>
              <a:t>army who wears the </a:t>
            </a:r>
            <a:r>
              <a:rPr lang="en-ZA" i="1" dirty="0"/>
              <a:t>“whole </a:t>
            </a:r>
            <a:r>
              <a:rPr lang="en-ZA" i="1" dirty="0" smtClean="0"/>
              <a:t>armour </a:t>
            </a:r>
            <a:r>
              <a:rPr lang="en-ZA" i="1" dirty="0"/>
              <a:t>of Elohim”</a:t>
            </a:r>
            <a:r>
              <a:rPr lang="en-ZA" dirty="0"/>
              <a:t>:</a:t>
            </a:r>
          </a:p>
          <a:p>
            <a:pPr algn="ctr"/>
            <a:r>
              <a:rPr lang="en-ZA" i="1" dirty="0">
                <a:solidFill>
                  <a:srgbClr val="004821"/>
                </a:solidFill>
              </a:rPr>
              <a:t>And He put on righteousness as a breastplate, and a helmet of deliverance on His head. And He put on garments of vengeance for clothing, and wrapped Himself with ardour as a mantle</a:t>
            </a:r>
            <a:r>
              <a:rPr lang="en-ZA" b="1" i="1" dirty="0">
                <a:solidFill>
                  <a:srgbClr val="004821"/>
                </a:solidFill>
              </a:rPr>
              <a:t>. </a:t>
            </a:r>
            <a:r>
              <a:rPr lang="en-ZA" b="1" i="1" dirty="0" smtClean="0">
                <a:solidFill>
                  <a:srgbClr val="004821"/>
                </a:solidFill>
              </a:rPr>
              <a:t>(</a:t>
            </a:r>
            <a:r>
              <a:rPr lang="en-ZA" b="1" i="1" dirty="0">
                <a:solidFill>
                  <a:srgbClr val="004821"/>
                </a:solidFill>
              </a:rPr>
              <a:t>Isaiah 59:17)</a:t>
            </a:r>
          </a:p>
          <a:p>
            <a:pPr algn="ctr"/>
            <a:r>
              <a:rPr lang="en-ZA" i="1" dirty="0">
                <a:solidFill>
                  <a:srgbClr val="004821"/>
                </a:solidFill>
              </a:rPr>
              <a:t>How pleasant upon the mountains are the feet of him who brings good news, who proclaims peace, who brings good news, who proclaims deliverance, who says to </a:t>
            </a:r>
            <a:r>
              <a:rPr lang="en-ZA" i="1" dirty="0" err="1">
                <a:solidFill>
                  <a:srgbClr val="004821"/>
                </a:solidFill>
              </a:rPr>
              <a:t>Tsiyon</a:t>
            </a:r>
            <a:r>
              <a:rPr lang="en-ZA" i="1" dirty="0">
                <a:solidFill>
                  <a:srgbClr val="004821"/>
                </a:solidFill>
              </a:rPr>
              <a:t>, “Your Elohim reigns!” </a:t>
            </a:r>
            <a:r>
              <a:rPr lang="en-ZA" b="1" i="1" dirty="0" smtClean="0">
                <a:solidFill>
                  <a:srgbClr val="004821"/>
                </a:solidFill>
              </a:rPr>
              <a:t>(</a:t>
            </a:r>
            <a:r>
              <a:rPr lang="en-ZA" b="1" i="1" dirty="0">
                <a:solidFill>
                  <a:srgbClr val="004821"/>
                </a:solidFill>
              </a:rPr>
              <a:t>Isaiah 52:7)</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61</a:t>
            </a:fld>
            <a:endParaRPr lang="en-ZA" dirty="0"/>
          </a:p>
        </p:txBody>
      </p:sp>
    </p:spTree>
    <p:extLst>
      <p:ext uri="{BB962C8B-B14F-4D97-AF65-F5344CB8AC3E}">
        <p14:creationId xmlns:p14="http://schemas.microsoft.com/office/powerpoint/2010/main" val="11339831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RESPONSIBILITY</a:t>
            </a:r>
            <a:endParaRPr lang="en-ZA" dirty="0"/>
          </a:p>
        </p:txBody>
      </p:sp>
      <p:sp>
        <p:nvSpPr>
          <p:cNvPr id="3" name="Content Placeholder 2"/>
          <p:cNvSpPr>
            <a:spLocks noGrp="1"/>
          </p:cNvSpPr>
          <p:nvPr>
            <p:ph idx="1"/>
          </p:nvPr>
        </p:nvSpPr>
        <p:spPr/>
        <p:txBody>
          <a:bodyPr>
            <a:normAutofit/>
          </a:bodyPr>
          <a:lstStyle/>
          <a:p>
            <a:r>
              <a:rPr lang="en-ZA" dirty="0"/>
              <a:t>If one takes on the garments of the priesthood, he must understand his mission:</a:t>
            </a:r>
          </a:p>
          <a:p>
            <a:pPr algn="ctr"/>
            <a:r>
              <a:rPr lang="en-ZA" i="1" dirty="0">
                <a:solidFill>
                  <a:srgbClr val="004821"/>
                </a:solidFill>
              </a:rPr>
              <a:t>“For the lips of a priest should guard knowledge, and they seek the Torah from his mouth, for he is the messenger of </a:t>
            </a:r>
            <a:r>
              <a:rPr lang="he-IL" i="1" dirty="0">
                <a:solidFill>
                  <a:srgbClr val="004821"/>
                </a:solidFill>
              </a:rPr>
              <a:t>יהוה</a:t>
            </a:r>
            <a:r>
              <a:rPr lang="en-US" i="1" dirty="0">
                <a:solidFill>
                  <a:srgbClr val="004821"/>
                </a:solidFill>
              </a:rPr>
              <a:t> of hosts. </a:t>
            </a:r>
            <a:r>
              <a:rPr lang="en-US" b="1" i="1" dirty="0" smtClean="0">
                <a:solidFill>
                  <a:srgbClr val="004821"/>
                </a:solidFill>
              </a:rPr>
              <a:t>(</a:t>
            </a:r>
            <a:r>
              <a:rPr lang="en-US" b="1" i="1" dirty="0">
                <a:solidFill>
                  <a:srgbClr val="004821"/>
                </a:solidFill>
              </a:rPr>
              <a:t>Malachi 2:7)</a:t>
            </a:r>
          </a:p>
          <a:p>
            <a:r>
              <a:rPr lang="en-ZA" dirty="0" smtClean="0"/>
              <a:t>If </a:t>
            </a:r>
            <a:r>
              <a:rPr lang="en-ZA" dirty="0"/>
              <a:t>a </a:t>
            </a:r>
            <a:r>
              <a:rPr lang="en-ZA" i="1" dirty="0"/>
              <a:t>“priest forgets/rejects </a:t>
            </a:r>
            <a:r>
              <a:rPr lang="en-ZA" dirty="0"/>
              <a:t>the </a:t>
            </a:r>
            <a:r>
              <a:rPr lang="en-ZA" i="1" dirty="0"/>
              <a:t>Torah”</a:t>
            </a:r>
            <a:r>
              <a:rPr lang="en-ZA" dirty="0"/>
              <a:t>, he is in danger of being </a:t>
            </a:r>
            <a:r>
              <a:rPr lang="en-ZA" i="1" dirty="0"/>
              <a:t>“rejected”</a:t>
            </a:r>
            <a:r>
              <a:rPr lang="en-ZA" dirty="0"/>
              <a:t>, resulting in the </a:t>
            </a:r>
            <a:r>
              <a:rPr lang="en-ZA" i="1" dirty="0"/>
              <a:t>“</a:t>
            </a:r>
            <a:r>
              <a:rPr lang="en-ZA" i="1" dirty="0" smtClean="0"/>
              <a:t>destruction of </a:t>
            </a:r>
            <a:r>
              <a:rPr lang="en-ZA" i="1" dirty="0"/>
              <a:t>His people”</a:t>
            </a:r>
            <a:r>
              <a:rPr lang="en-ZA" dirty="0"/>
              <a:t>:</a:t>
            </a:r>
          </a:p>
          <a:p>
            <a:pPr algn="ctr"/>
            <a:r>
              <a:rPr lang="en-ZA" i="1" dirty="0">
                <a:solidFill>
                  <a:srgbClr val="004821"/>
                </a:solidFill>
              </a:rPr>
              <a:t>“My people have perished for lack of knowledge. Because you have rejected knowledge, I reject you from being priest for Me. Since you have forgotten the Torah of your Elohim, I also forget your children. </a:t>
            </a:r>
            <a:r>
              <a:rPr lang="en-ZA" b="1" i="1" dirty="0" smtClean="0">
                <a:solidFill>
                  <a:srgbClr val="004821"/>
                </a:solidFill>
              </a:rPr>
              <a:t>(</a:t>
            </a:r>
            <a:r>
              <a:rPr lang="en-ZA" b="1" i="1" dirty="0">
                <a:solidFill>
                  <a:srgbClr val="004821"/>
                </a:solidFill>
              </a:rPr>
              <a:t>Hosea 4:6</a:t>
            </a:r>
            <a:r>
              <a:rPr lang="en-ZA" b="1" i="1" dirty="0" smtClean="0">
                <a:solidFill>
                  <a:srgbClr val="004821"/>
                </a:solidFill>
              </a:rPr>
              <a:t>)</a:t>
            </a:r>
            <a:endParaRPr lang="en-ZA" b="1"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62</a:t>
            </a:fld>
            <a:endParaRPr lang="en-ZA" dirty="0"/>
          </a:p>
        </p:txBody>
      </p:sp>
    </p:spTree>
    <p:extLst>
      <p:ext uri="{BB962C8B-B14F-4D97-AF65-F5344CB8AC3E}">
        <p14:creationId xmlns:p14="http://schemas.microsoft.com/office/powerpoint/2010/main" val="36872366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CHOSEN AND CALLED</a:t>
            </a:r>
            <a:endParaRPr lang="en-ZA" dirty="0"/>
          </a:p>
        </p:txBody>
      </p:sp>
      <p:sp>
        <p:nvSpPr>
          <p:cNvPr id="3" name="Content Placeholder 2"/>
          <p:cNvSpPr>
            <a:spLocks noGrp="1"/>
          </p:cNvSpPr>
          <p:nvPr>
            <p:ph idx="1"/>
          </p:nvPr>
        </p:nvSpPr>
        <p:spPr/>
        <p:txBody>
          <a:bodyPr>
            <a:normAutofit/>
          </a:bodyPr>
          <a:lstStyle/>
          <a:p>
            <a:r>
              <a:rPr lang="en-ZA" dirty="0"/>
              <a:t>We were </a:t>
            </a:r>
            <a:r>
              <a:rPr lang="en-ZA" i="1" dirty="0"/>
              <a:t>“chosen” </a:t>
            </a:r>
            <a:r>
              <a:rPr lang="en-ZA" dirty="0"/>
              <a:t>and </a:t>
            </a:r>
            <a:r>
              <a:rPr lang="en-ZA" i="1" dirty="0"/>
              <a:t>“called” </a:t>
            </a:r>
            <a:r>
              <a:rPr lang="en-ZA" dirty="0"/>
              <a:t>to be a </a:t>
            </a:r>
            <a:r>
              <a:rPr lang="en-ZA" i="1" dirty="0"/>
              <a:t>“holy priesthood” (1 Peter 2:9)</a:t>
            </a:r>
            <a:r>
              <a:rPr lang="en-ZA" dirty="0"/>
              <a:t>. Unfortunately, not all of the </a:t>
            </a:r>
            <a:r>
              <a:rPr lang="en-ZA" i="1" dirty="0"/>
              <a:t>“called” </a:t>
            </a:r>
            <a:r>
              <a:rPr lang="en-ZA" dirty="0"/>
              <a:t>out will be </a:t>
            </a:r>
            <a:r>
              <a:rPr lang="en-ZA" i="1" dirty="0"/>
              <a:t>“chosen” </a:t>
            </a:r>
            <a:r>
              <a:rPr lang="en-ZA" dirty="0"/>
              <a:t>to attend the wedding feast for they do not have the proper </a:t>
            </a:r>
            <a:r>
              <a:rPr lang="en-ZA" i="1" dirty="0"/>
              <a:t>“wedding garments”</a:t>
            </a:r>
            <a:r>
              <a:rPr lang="en-ZA" dirty="0"/>
              <a:t>:</a:t>
            </a:r>
          </a:p>
          <a:p>
            <a:pPr algn="ctr"/>
            <a:r>
              <a:rPr lang="en-ZA" i="1" dirty="0">
                <a:solidFill>
                  <a:srgbClr val="004821"/>
                </a:solidFill>
              </a:rPr>
              <a:t>and he said to him, ‘Friend, how did you come in here not having a wedding garment?’ And he was speechless. “Then the sovereign said to the servants, ‘Bind him hand and foot, take him away, and throw him out into the outer darkness – there shall be weeping and gnashing of teeth.’ </a:t>
            </a:r>
            <a:r>
              <a:rPr lang="en-ZA" b="1" i="1" dirty="0" smtClean="0">
                <a:solidFill>
                  <a:srgbClr val="004821"/>
                </a:solidFill>
              </a:rPr>
              <a:t>(</a:t>
            </a:r>
            <a:r>
              <a:rPr lang="en-ZA" b="1" i="1" dirty="0">
                <a:solidFill>
                  <a:srgbClr val="004821"/>
                </a:solidFill>
              </a:rPr>
              <a:t>Matthew 22:12-13</a:t>
            </a:r>
            <a:r>
              <a:rPr lang="en-ZA" b="1" i="1" dirty="0" smtClean="0">
                <a:solidFill>
                  <a:srgbClr val="004821"/>
                </a:solidFill>
              </a:rPr>
              <a:t>)</a:t>
            </a:r>
          </a:p>
          <a:p>
            <a:r>
              <a:rPr lang="en-ZA" dirty="0"/>
              <a:t>But the </a:t>
            </a:r>
            <a:r>
              <a:rPr lang="en-ZA" i="1" dirty="0"/>
              <a:t>“called” </a:t>
            </a:r>
            <a:r>
              <a:rPr lang="en-ZA" dirty="0"/>
              <a:t>and the </a:t>
            </a:r>
            <a:r>
              <a:rPr lang="en-ZA" i="1" dirty="0"/>
              <a:t>“chosen” </a:t>
            </a:r>
            <a:r>
              <a:rPr lang="en-ZA" dirty="0"/>
              <a:t>will be with the </a:t>
            </a:r>
            <a:r>
              <a:rPr lang="en-ZA" i="1" dirty="0"/>
              <a:t>“Lamb” </a:t>
            </a:r>
            <a:r>
              <a:rPr lang="en-ZA" dirty="0"/>
              <a:t>in His battle against the enemy for </a:t>
            </a:r>
            <a:r>
              <a:rPr lang="en-ZA" dirty="0" smtClean="0"/>
              <a:t>they have </a:t>
            </a:r>
            <a:r>
              <a:rPr lang="en-ZA" dirty="0"/>
              <a:t>been </a:t>
            </a:r>
            <a:r>
              <a:rPr lang="en-ZA" i="1" dirty="0"/>
              <a:t>“faithful”</a:t>
            </a:r>
            <a:r>
              <a:rPr lang="en-ZA" dirty="0"/>
              <a:t>:</a:t>
            </a:r>
          </a:p>
          <a:p>
            <a:pPr algn="ctr"/>
            <a:r>
              <a:rPr lang="en-ZA" i="1" dirty="0">
                <a:solidFill>
                  <a:srgbClr val="004821"/>
                </a:solidFill>
              </a:rPr>
              <a:t>“They shall fight with the Lamb, and the Lamb shall overcome them, for He is Master of masters and Sovereign of sovereigns. And those with Him are called, and chosen, and trustworthy.” </a:t>
            </a:r>
            <a:r>
              <a:rPr lang="en-ZA" b="1" i="1" dirty="0" smtClean="0">
                <a:solidFill>
                  <a:srgbClr val="004821"/>
                </a:solidFill>
              </a:rPr>
              <a:t>(</a:t>
            </a:r>
            <a:r>
              <a:rPr lang="en-ZA" b="1" i="1" dirty="0">
                <a:solidFill>
                  <a:srgbClr val="004821"/>
                </a:solidFill>
              </a:rPr>
              <a:t>Revelation 17:14)</a:t>
            </a:r>
          </a:p>
          <a:p>
            <a:endParaRPr lang="en-ZA" dirty="0"/>
          </a:p>
          <a:p>
            <a:endParaRPr lang="en-ZA" dirty="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63</a:t>
            </a:fld>
            <a:endParaRPr lang="en-ZA" dirty="0"/>
          </a:p>
        </p:txBody>
      </p:sp>
    </p:spTree>
    <p:extLst>
      <p:ext uri="{BB962C8B-B14F-4D97-AF65-F5344CB8AC3E}">
        <p14:creationId xmlns:p14="http://schemas.microsoft.com/office/powerpoint/2010/main" val="3480586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APPOINTMENT OF HIGH PRIEST</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solidFill>
                  <a:schemeClr val="accent4">
                    <a:lumMod val="50000"/>
                  </a:schemeClr>
                </a:solidFill>
              </a:rPr>
              <a:t>What we must remember as we read that what we’re reading is not necessarily in chronological order. Rabbi </a:t>
            </a:r>
            <a:r>
              <a:rPr lang="en-ZA" dirty="0" err="1" smtClean="0">
                <a:solidFill>
                  <a:schemeClr val="accent4">
                    <a:lumMod val="50000"/>
                  </a:schemeClr>
                </a:solidFill>
              </a:rPr>
              <a:t>Avraham</a:t>
            </a:r>
            <a:r>
              <a:rPr lang="en-ZA" dirty="0" smtClean="0">
                <a:solidFill>
                  <a:schemeClr val="accent4">
                    <a:lumMod val="50000"/>
                  </a:schemeClr>
                </a:solidFill>
              </a:rPr>
              <a:t> </a:t>
            </a:r>
            <a:r>
              <a:rPr lang="en-ZA" dirty="0" err="1" smtClean="0">
                <a:solidFill>
                  <a:schemeClr val="accent4">
                    <a:lumMod val="50000"/>
                  </a:schemeClr>
                </a:solidFill>
              </a:rPr>
              <a:t>Greenbaum</a:t>
            </a:r>
            <a:r>
              <a:rPr lang="en-ZA" dirty="0" smtClean="0">
                <a:solidFill>
                  <a:schemeClr val="accent4">
                    <a:lumMod val="50000"/>
                  </a:schemeClr>
                </a:solidFill>
              </a:rPr>
              <a:t> writes: </a:t>
            </a:r>
          </a:p>
          <a:p>
            <a:pPr>
              <a:lnSpc>
                <a:spcPts val="2400"/>
              </a:lnSpc>
            </a:pPr>
            <a:r>
              <a:rPr lang="en-ZA" dirty="0" smtClean="0">
                <a:solidFill>
                  <a:schemeClr val="accent2">
                    <a:lumMod val="50000"/>
                  </a:schemeClr>
                </a:solidFill>
              </a:rPr>
              <a:t>“</a:t>
            </a:r>
            <a:r>
              <a:rPr lang="en-ZA" i="1" dirty="0" smtClean="0">
                <a:solidFill>
                  <a:schemeClr val="accent2">
                    <a:lumMod val="50000"/>
                  </a:schemeClr>
                </a:solidFill>
              </a:rPr>
              <a:t>It must be understood that </a:t>
            </a:r>
            <a:r>
              <a:rPr lang="en-ZA" i="1" dirty="0" err="1" smtClean="0">
                <a:solidFill>
                  <a:schemeClr val="accent2">
                    <a:lumMod val="50000"/>
                  </a:schemeClr>
                </a:solidFill>
              </a:rPr>
              <a:t>Ein</a:t>
            </a:r>
            <a:r>
              <a:rPr lang="en-ZA" i="1" dirty="0" smtClean="0">
                <a:solidFill>
                  <a:schemeClr val="accent2">
                    <a:lumMod val="50000"/>
                  </a:schemeClr>
                </a:solidFill>
              </a:rPr>
              <a:t> </a:t>
            </a:r>
            <a:r>
              <a:rPr lang="en-ZA" i="1" dirty="0" err="1" smtClean="0">
                <a:solidFill>
                  <a:schemeClr val="accent2">
                    <a:lumMod val="50000"/>
                  </a:schemeClr>
                </a:solidFill>
              </a:rPr>
              <a:t>Mukdam</a:t>
            </a:r>
            <a:r>
              <a:rPr lang="en-ZA" i="1" dirty="0" smtClean="0">
                <a:solidFill>
                  <a:schemeClr val="accent2">
                    <a:lumMod val="50000"/>
                  </a:schemeClr>
                </a:solidFill>
              </a:rPr>
              <a:t> O Me-</a:t>
            </a:r>
            <a:r>
              <a:rPr lang="en-ZA" i="1" dirty="0" err="1" smtClean="0">
                <a:solidFill>
                  <a:schemeClr val="accent2">
                    <a:lumMod val="50000"/>
                  </a:schemeClr>
                </a:solidFill>
              </a:rPr>
              <a:t>Uchar</a:t>
            </a:r>
            <a:r>
              <a:rPr lang="en-ZA" i="1" dirty="0" smtClean="0">
                <a:solidFill>
                  <a:schemeClr val="accent2">
                    <a:lumMod val="50000"/>
                  </a:schemeClr>
                </a:solidFill>
              </a:rPr>
              <a:t> B’ Torah or There is no ‘before’ and ‘after’ in Torah. The reason for the appointment of Aaron and his sons and none other to be the priests ministering in the House does not become apparent in the Torah narrative until next week's </a:t>
            </a:r>
            <a:r>
              <a:rPr lang="en-ZA" i="1" dirty="0" err="1" smtClean="0">
                <a:solidFill>
                  <a:schemeClr val="accent2">
                    <a:lumMod val="50000"/>
                  </a:schemeClr>
                </a:solidFill>
              </a:rPr>
              <a:t>parshah</a:t>
            </a:r>
            <a:r>
              <a:rPr lang="en-ZA" i="1" dirty="0" smtClean="0">
                <a:solidFill>
                  <a:schemeClr val="accent2">
                    <a:lumMod val="50000"/>
                  </a:schemeClr>
                </a:solidFill>
              </a:rPr>
              <a:t> of KI TISA, with the account of the sin of the Golden Calf. Yet even before the reason became manifest, their appointment was already conceived in the mind and will of G-d prior to that event, as we see from this week's </a:t>
            </a:r>
            <a:r>
              <a:rPr lang="en-ZA" i="1" dirty="0" err="1" smtClean="0">
                <a:solidFill>
                  <a:schemeClr val="accent2">
                    <a:lumMod val="50000"/>
                  </a:schemeClr>
                </a:solidFill>
              </a:rPr>
              <a:t>parshah</a:t>
            </a:r>
            <a:r>
              <a:rPr lang="en-ZA" i="1" dirty="0" smtClean="0">
                <a:solidFill>
                  <a:schemeClr val="accent2">
                    <a:lumMod val="50000"/>
                  </a:schemeClr>
                </a:solidFill>
              </a:rPr>
              <a:t> of TETZAVEH. The first-born of the Children of Israel were originally offered an opportunity to become the ones who would serve as the priests. Indeed at the Giving of the Torah, it was the first-born -- the ‘lads’ -- of the Children of Israel who officiated at the sacrifices, as we read in MISHPATIM”. </a:t>
            </a:r>
            <a:endParaRPr lang="en-ZA" dirty="0">
              <a:solidFill>
                <a:schemeClr val="accent2">
                  <a:lumMod val="50000"/>
                </a:schemeClr>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FIRST BORN</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en-ZA" i="1" dirty="0" err="1" smtClean="0">
                <a:solidFill>
                  <a:srgbClr val="004821"/>
                </a:solidFill>
              </a:rPr>
              <a:t>Mosesh</a:t>
            </a:r>
            <a:r>
              <a:rPr lang="en-ZA" i="1" dirty="0" smtClean="0">
                <a:solidFill>
                  <a:srgbClr val="004821"/>
                </a:solidFill>
              </a:rPr>
              <a:t> </a:t>
            </a:r>
            <a:r>
              <a:rPr lang="en-ZA" i="1" dirty="0" smtClean="0">
                <a:solidFill>
                  <a:srgbClr val="004821"/>
                </a:solidFill>
              </a:rPr>
              <a:t>wrote down all the Words of </a:t>
            </a:r>
            <a:r>
              <a:rPr lang="he-IL" i="1" dirty="0" smtClean="0">
                <a:solidFill>
                  <a:srgbClr val="004821"/>
                </a:solidFill>
              </a:rPr>
              <a:t>יהוה</a:t>
            </a:r>
            <a:r>
              <a:rPr lang="en-ZA" i="1" dirty="0" smtClean="0">
                <a:solidFill>
                  <a:srgbClr val="004821"/>
                </a:solidFill>
              </a:rPr>
              <a:t>, and rose up early in the morning, and built an altar at the foot of the mountain, and twelve standing columns for the twelve tribes of </a:t>
            </a:r>
            <a:r>
              <a:rPr lang="en-ZA" i="1" dirty="0" err="1" smtClean="0">
                <a:solidFill>
                  <a:srgbClr val="004821"/>
                </a:solidFill>
              </a:rPr>
              <a:t>Yisra’ĕl</a:t>
            </a:r>
            <a:r>
              <a:rPr lang="en-ZA" i="1" dirty="0" smtClean="0">
                <a:solidFill>
                  <a:srgbClr val="004821"/>
                </a:solidFill>
              </a:rPr>
              <a:t>. And he sent young men of the children of </a:t>
            </a:r>
            <a:r>
              <a:rPr lang="en-ZA" i="1" dirty="0" err="1" smtClean="0">
                <a:solidFill>
                  <a:srgbClr val="004821"/>
                </a:solidFill>
              </a:rPr>
              <a:t>Yisra’ĕl</a:t>
            </a:r>
            <a:r>
              <a:rPr lang="en-ZA" i="1" dirty="0" smtClean="0">
                <a:solidFill>
                  <a:srgbClr val="004821"/>
                </a:solidFill>
              </a:rPr>
              <a:t>, and they offered burnt offerings and slaughtered peace </a:t>
            </a:r>
            <a:r>
              <a:rPr lang="en-ZA" i="1" dirty="0" err="1" smtClean="0">
                <a:solidFill>
                  <a:srgbClr val="004821"/>
                </a:solidFill>
              </a:rPr>
              <a:t>slaughterings</a:t>
            </a:r>
            <a:r>
              <a:rPr lang="en-ZA" i="1" dirty="0" smtClean="0">
                <a:solidFill>
                  <a:srgbClr val="004821"/>
                </a:solidFill>
              </a:rPr>
              <a:t> of bulls to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(Exodus 24:4-5)</a:t>
            </a:r>
          </a:p>
          <a:p>
            <a:r>
              <a:rPr lang="en-ZA" dirty="0" smtClean="0"/>
              <a:t>The Hebrew word here, “</a:t>
            </a:r>
            <a:r>
              <a:rPr lang="en-ZA" i="1" dirty="0" err="1" smtClean="0"/>
              <a:t>na’ar’i</a:t>
            </a:r>
            <a:r>
              <a:rPr lang="en-ZA" i="1" dirty="0" smtClean="0"/>
              <a:t>”</a:t>
            </a:r>
            <a:r>
              <a:rPr lang="en-ZA" dirty="0" smtClean="0"/>
              <a:t> is also the word for </a:t>
            </a:r>
            <a:r>
              <a:rPr lang="en-ZA" i="1" dirty="0" smtClean="0"/>
              <a:t>“young male servants” </a:t>
            </a:r>
            <a:r>
              <a:rPr lang="en-ZA" dirty="0" smtClean="0"/>
              <a:t>and shares the ministry of the “</a:t>
            </a:r>
            <a:r>
              <a:rPr lang="en-ZA" i="1" dirty="0" smtClean="0"/>
              <a:t>first-born”</a:t>
            </a:r>
            <a:r>
              <a:rPr lang="en-ZA" dirty="0" smtClean="0"/>
              <a:t>. Rabbi </a:t>
            </a:r>
            <a:r>
              <a:rPr lang="en-ZA" dirty="0" err="1" smtClean="0"/>
              <a:t>Greenbaum</a:t>
            </a:r>
            <a:r>
              <a:rPr lang="en-ZA" dirty="0" smtClean="0"/>
              <a:t> concludes:</a:t>
            </a:r>
          </a:p>
          <a:p>
            <a:r>
              <a:rPr lang="en-ZA" i="1" dirty="0" smtClean="0">
                <a:solidFill>
                  <a:schemeClr val="accent2">
                    <a:lumMod val="50000"/>
                  </a:schemeClr>
                </a:solidFill>
              </a:rPr>
              <a:t>“However, with the sin of the Golden Calf (told next week in KI TISA), the first-born of the Children of Israel failed the crucial test. From that time on, the Priesthood was given to Aaron and his descendants as an hereditary gift for all time”.</a:t>
            </a:r>
            <a:endParaRPr lang="en-ZA" i="1" dirty="0">
              <a:solidFill>
                <a:schemeClr val="accent2">
                  <a:lumMod val="50000"/>
                </a:schemeClr>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WALK TROUGH THE TABERNACLE</a:t>
            </a:r>
            <a:endParaRPr lang="en-ZA" dirty="0"/>
          </a:p>
        </p:txBody>
      </p:sp>
      <p:sp>
        <p:nvSpPr>
          <p:cNvPr id="3" name="Content Placeholder 2"/>
          <p:cNvSpPr>
            <a:spLocks noGrp="1"/>
          </p:cNvSpPr>
          <p:nvPr>
            <p:ph idx="1"/>
          </p:nvPr>
        </p:nvSpPr>
        <p:spPr/>
        <p:txBody>
          <a:bodyPr>
            <a:normAutofit/>
          </a:bodyPr>
          <a:lstStyle/>
          <a:p>
            <a:r>
              <a:rPr lang="en-ZA" dirty="0" smtClean="0"/>
              <a:t>As a priest, we first encounter the Altar where sacrifices  are offered. Beyond the Laver for washing, we enter a Holy area where we notice the bread set on the Table of Showbread, fire from the Menorah at night, and smoke from the Incense Altar by day. All these elements are pointing to the primary vessel… the Ark that houses the Torah. It is behind a curtain, in the same way that Mount Sinai was cloaked in darkness and clouds. Sacrifice, fire, manna, and smoke are all visible lessons for the children of Israel – not just for those who left Egypt, but for future generations. The lessons from the desert are eternal lessons.</a:t>
            </a:r>
          </a:p>
          <a:p>
            <a:r>
              <a:rPr lang="en-ZA" dirty="0" smtClean="0"/>
              <a:t>Today there is only one vessel from the Tabernacle that has survived in synagogues and Messianic congregations. It is the Menorah. In Revelation, we see </a:t>
            </a:r>
            <a:r>
              <a:rPr lang="he-IL" dirty="0" smtClean="0"/>
              <a:t>יהושע</a:t>
            </a:r>
            <a:r>
              <a:rPr lang="en-ZA" dirty="0" smtClean="0"/>
              <a:t> speaking to His disciple John from the midst of seven Lampstand’s…Menorahs…which we are told symbolize seven congregations:</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36084</TotalTime>
  <Words>10719</Words>
  <Application>Microsoft Office PowerPoint</Application>
  <PresentationFormat>On-screen Show (4:3)</PresentationFormat>
  <Paragraphs>362</Paragraphs>
  <Slides>63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63</vt:i4>
      </vt:variant>
    </vt:vector>
  </HeadingPairs>
  <TitlesOfParts>
    <vt:vector size="67" baseType="lpstr">
      <vt:lpstr>Arial</vt:lpstr>
      <vt:lpstr>Calibri</vt:lpstr>
      <vt:lpstr>Times New Roman</vt:lpstr>
      <vt:lpstr>Office Theme</vt:lpstr>
      <vt:lpstr>PowerPoint Presentation</vt:lpstr>
      <vt:lpstr>RECOGNITION</vt:lpstr>
      <vt:lpstr>TETZAVEH “You shall command”</vt:lpstr>
      <vt:lpstr>WHY THE TABERNALCE</vt:lpstr>
      <vt:lpstr>A HOUSE</vt:lpstr>
      <vt:lpstr>TWO PRIESTHOODS</vt:lpstr>
      <vt:lpstr>APPOINTMENT OF HIGH PRIEST</vt:lpstr>
      <vt:lpstr>FIRST BORN</vt:lpstr>
      <vt:lpstr>WALK TROUGH THE TABERNACLE</vt:lpstr>
      <vt:lpstr>SEVEN GOLDEN LAMPSTANDS</vt:lpstr>
      <vt:lpstr>MENORAH</vt:lpstr>
      <vt:lpstr>AND YOU, YOU</vt:lpstr>
      <vt:lpstr>FIRST TABERNACLE COMMAND</vt:lpstr>
      <vt:lpstr>COMMAND</vt:lpstr>
      <vt:lpstr>MOSES</vt:lpstr>
      <vt:lpstr>ISREAL</vt:lpstr>
      <vt:lpstr>ALL OF US</vt:lpstr>
      <vt:lpstr>CIRCUMVENTING MOSES</vt:lpstr>
      <vt:lpstr>LIGHT PRODUCERS</vt:lpstr>
      <vt:lpstr>PATTERN OF CREATION</vt:lpstr>
      <vt:lpstr>WHY?</vt:lpstr>
      <vt:lpstr>SYMBOLISM</vt:lpstr>
      <vt:lpstr>THE LIGHT</vt:lpstr>
      <vt:lpstr>THE MENORAH DUAL MESSAGE</vt:lpstr>
      <vt:lpstr>OLIVE OIL - Background</vt:lpstr>
      <vt:lpstr>OLIVE  </vt:lpstr>
      <vt:lpstr>OLIVE TREE</vt:lpstr>
      <vt:lpstr>HARVESTING OLIVES IN ISRAEL</vt:lpstr>
      <vt:lpstr>MOTHER DROP</vt:lpstr>
      <vt:lpstr>SYMBOLISM FOR US</vt:lpstr>
      <vt:lpstr>LIGHT TOUCH </vt:lpstr>
      <vt:lpstr>LIVING EXAMPLE</vt:lpstr>
      <vt:lpstr>10 VIRGINS</vt:lpstr>
      <vt:lpstr>GARMENTS OF LIGHT </vt:lpstr>
      <vt:lpstr>ARMOUR OF LIGHT </vt:lpstr>
      <vt:lpstr>GOLDEN GARMENTS</vt:lpstr>
      <vt:lpstr>DIGNITY AND SPLENDOR</vt:lpstr>
      <vt:lpstr>MATERIALS</vt:lpstr>
      <vt:lpstr>SHOULDER GARMENT “EPHOD”</vt:lpstr>
      <vt:lpstr>AS A REMINDER</vt:lpstr>
      <vt:lpstr>BREASTPLATE</vt:lpstr>
      <vt:lpstr>BREASTPLATE OF JUDGEMENT</vt:lpstr>
      <vt:lpstr>PRECIOUS STONES “TREASURE”</vt:lpstr>
      <vt:lpstr>THE ROBE</vt:lpstr>
      <vt:lpstr>POMEGRANETS</vt:lpstr>
      <vt:lpstr>CROWN</vt:lpstr>
      <vt:lpstr>HOLINESS TO יהוה</vt:lpstr>
      <vt:lpstr>TUNIC</vt:lpstr>
      <vt:lpstr>TURBAN</vt:lpstr>
      <vt:lpstr>BELT</vt:lpstr>
      <vt:lpstr>SHORTS</vt:lpstr>
      <vt:lpstr>REST OF THE PRIESTS</vt:lpstr>
      <vt:lpstr>WEDDING GARMENTS</vt:lpstr>
      <vt:lpstr>BARE FOOT</vt:lpstr>
      <vt:lpstr>CONSECRATION (7 STEPS)</vt:lpstr>
      <vt:lpstr>CONSECRATION (7 STEPS)</vt:lpstr>
      <vt:lpstr>CONSECRATION (7 STEPS)</vt:lpstr>
      <vt:lpstr>REGULAR BURNT OFFERING</vt:lpstr>
      <vt:lpstr>TWO TEMPLES</vt:lpstr>
      <vt:lpstr>GARMENTS OF PRIESTHOOD</vt:lpstr>
      <vt:lpstr>GARMENTS OF PRIESTHOOD CONT</vt:lpstr>
      <vt:lpstr>RESPONSIBILITY</vt:lpstr>
      <vt:lpstr>CHOSEN AND CALLED</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Kotze</cp:lastModifiedBy>
  <cp:revision>955</cp:revision>
  <dcterms:created xsi:type="dcterms:W3CDTF">2010-10-31T07:41:47Z</dcterms:created>
  <dcterms:modified xsi:type="dcterms:W3CDTF">2015-01-17T09:00:17Z</dcterms:modified>
</cp:coreProperties>
</file>